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33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публичные выступления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42852"/>
            <a:ext cx="5701538" cy="671514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74195" y="142852"/>
            <a:ext cx="5292080" cy="4032448"/>
          </a:xfrm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000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ГБПОУ «Пермский политехнический </a:t>
            </a:r>
            <a:br>
              <a:rPr lang="ru-RU" sz="2000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000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колледж имени Н.Г. Славянова»</a:t>
            </a:r>
            <a:br>
              <a:rPr lang="ru-RU" sz="2000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ОБЩИЕ </a:t>
            </a:r>
            <a:b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ТРЕБОВАНИЯ К </a:t>
            </a:r>
            <a:b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ПУБЛИЧНОМУ </a:t>
            </a:r>
            <a:b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ВЫСТУПЛЕНИЮ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20172" y="5327772"/>
            <a:ext cx="2376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Самоделкина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Лидия Леонидовна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44208" y="6237312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2016 год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23928" y="260648"/>
            <a:ext cx="692768" cy="6651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 smtClean="0"/>
              <a:t>Решительный    конец</a:t>
            </a:r>
            <a:endParaRPr lang="ru-RU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571612"/>
            <a:ext cx="9089091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	«Конец – делу венец». Эффективное завершение выступление – половина дела. </a:t>
            </a:r>
          </a:p>
          <a:p>
            <a:r>
              <a:rPr lang="ru-RU" dirty="0" smtClean="0"/>
              <a:t>Можно следующие варианты концовок: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Цитата, поговорка, народная мудрость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Обобщающий вывод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Иллюстрация (пример, аналогия, притча)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Комплимент аудитории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Юмористическая концовка (шутка, </a:t>
            </a:r>
          </a:p>
          <a:p>
            <a:r>
              <a:rPr lang="ru-RU" dirty="0" smtClean="0"/>
              <a:t>   анекдот, смешная история)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Благодарность за внимание</a:t>
            </a:r>
            <a:endParaRPr lang="ru-RU" dirty="0"/>
          </a:p>
        </p:txBody>
      </p:sp>
      <p:pic>
        <p:nvPicPr>
          <p:cNvPr id="1026" name="Picture 2" descr="1701_publichnoe_vystuplenie.jpg (201.81 Kb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75115" y="3214686"/>
            <a:ext cx="5468885" cy="36433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u="sng" dirty="0" smtClean="0">
                <a:solidFill>
                  <a:srgbClr val="C00000"/>
                </a:solidFill>
              </a:rPr>
              <a:t>Решительное начало выступления</a:t>
            </a:r>
            <a:endParaRPr lang="ru-RU" b="1" u="sng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4283" y="1643050"/>
            <a:ext cx="8929718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	</a:t>
            </a:r>
            <a:r>
              <a:rPr lang="ru-RU" sz="2400" dirty="0" smtClean="0"/>
              <a:t>Первая фраза выступления должна быть продумана, заранее подготовлена и </a:t>
            </a:r>
            <a:r>
              <a:rPr lang="ru-RU" sz="2400" dirty="0" smtClean="0"/>
              <a:t>хорошо </a:t>
            </a:r>
            <a:r>
              <a:rPr lang="ru-RU" sz="2400" dirty="0" smtClean="0"/>
              <a:t>выучена. При этом можно использовать ряд эффективных приемов привлечения </a:t>
            </a:r>
            <a:r>
              <a:rPr lang="ru-RU" sz="2400" dirty="0" smtClean="0"/>
              <a:t> внимания:</a:t>
            </a:r>
            <a:endParaRPr lang="ru-RU" sz="2000" dirty="0" smtClean="0"/>
          </a:p>
          <a:p>
            <a:endParaRPr lang="ru-RU" dirty="0" smtClean="0"/>
          </a:p>
          <a:p>
            <a:pPr>
              <a:buFont typeface="Wingdings" pitchFamily="2" charset="2"/>
              <a:buChar char="q"/>
            </a:pPr>
            <a:r>
              <a:rPr lang="ru-RU" sz="2000" dirty="0" smtClean="0"/>
              <a:t>Ссылка на общественный </a:t>
            </a:r>
            <a:endParaRPr lang="ru-RU" sz="2000" dirty="0" smtClean="0"/>
          </a:p>
          <a:p>
            <a:r>
              <a:rPr lang="ru-RU" sz="2000" dirty="0" smtClean="0"/>
              <a:t>источник </a:t>
            </a:r>
            <a:r>
              <a:rPr lang="ru-RU" sz="2000" dirty="0" smtClean="0"/>
              <a:t>информации</a:t>
            </a:r>
          </a:p>
          <a:p>
            <a:pPr>
              <a:buFont typeface="Wingdings" pitchFamily="2" charset="2"/>
              <a:buChar char="q"/>
            </a:pPr>
            <a:r>
              <a:rPr lang="ru-RU" sz="2000" dirty="0" smtClean="0"/>
              <a:t>Риторический вопрос</a:t>
            </a:r>
          </a:p>
          <a:p>
            <a:pPr>
              <a:buFont typeface="Wingdings" pitchFamily="2" charset="2"/>
              <a:buChar char="q"/>
            </a:pPr>
            <a:r>
              <a:rPr lang="ru-RU" sz="2000" dirty="0" smtClean="0"/>
              <a:t>Возбуждение любопытства</a:t>
            </a:r>
          </a:p>
          <a:p>
            <a:pPr>
              <a:buFont typeface="Wingdings" pitchFamily="2" charset="2"/>
              <a:buChar char="q"/>
            </a:pPr>
            <a:r>
              <a:rPr lang="ru-RU" sz="2000" dirty="0" smtClean="0"/>
              <a:t>Демонстрация какого-либо </a:t>
            </a:r>
            <a:endParaRPr lang="ru-RU" sz="2000" dirty="0" smtClean="0"/>
          </a:p>
          <a:p>
            <a:r>
              <a:rPr lang="ru-RU" sz="2000" dirty="0" smtClean="0"/>
              <a:t>предмета</a:t>
            </a:r>
            <a:endParaRPr lang="ru-RU" sz="2000" dirty="0" smtClean="0"/>
          </a:p>
          <a:p>
            <a:pPr>
              <a:buFont typeface="Wingdings" pitchFamily="2" charset="2"/>
              <a:buChar char="q"/>
            </a:pPr>
            <a:r>
              <a:rPr lang="ru-RU" sz="2000" dirty="0" smtClean="0"/>
              <a:t>Цитирование знаменитости</a:t>
            </a:r>
          </a:p>
          <a:p>
            <a:pPr>
              <a:buFont typeface="Wingdings" pitchFamily="2" charset="2"/>
              <a:buChar char="q"/>
            </a:pPr>
            <a:r>
              <a:rPr lang="ru-RU" sz="2000" dirty="0" smtClean="0"/>
              <a:t>Исторический эпизод</a:t>
            </a:r>
          </a:p>
          <a:p>
            <a:pPr>
              <a:buFont typeface="Wingdings" pitchFamily="2" charset="2"/>
              <a:buChar char="q"/>
            </a:pPr>
            <a:r>
              <a:rPr lang="ru-RU" sz="2000" dirty="0" smtClean="0"/>
              <a:t>Обращение к жизненным </a:t>
            </a:r>
            <a:endParaRPr lang="ru-RU" sz="2000" dirty="0" smtClean="0"/>
          </a:p>
          <a:p>
            <a:r>
              <a:rPr lang="ru-RU" sz="2000" dirty="0" smtClean="0"/>
              <a:t>Интересам слушателей</a:t>
            </a:r>
            <a:endParaRPr lang="ru-RU" sz="2000" dirty="0" smtClean="0"/>
          </a:p>
        </p:txBody>
      </p:sp>
      <p:pic>
        <p:nvPicPr>
          <p:cNvPr id="9222" name="Picture 6" descr="http://cs315425.vk.me/v315425924/9dcc/L_TC_NdaKK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9124" y="3143248"/>
            <a:ext cx="4476779" cy="33575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 dirty="0" smtClean="0"/>
              <a:t>Драматизм</a:t>
            </a:r>
            <a:endParaRPr lang="ru-RU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714488"/>
            <a:ext cx="851765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	Это напряжение в тексте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Обращение к борьбе, конфликту, противоречиям между людьми,  различиям во </a:t>
            </a:r>
          </a:p>
          <a:p>
            <a:r>
              <a:rPr lang="ru-RU" dirty="0" smtClean="0"/>
              <a:t>    мнениях</a:t>
            </a:r>
          </a:p>
          <a:p>
            <a:r>
              <a:rPr lang="ru-RU" dirty="0" smtClean="0"/>
              <a:t>Как говорил Дейл Карнеги: «Мир любит слушать о борьбе»</a:t>
            </a:r>
            <a:endParaRPr lang="ru-RU" dirty="0"/>
          </a:p>
        </p:txBody>
      </p:sp>
      <p:pic>
        <p:nvPicPr>
          <p:cNvPr id="8194" name="Picture 2" descr="http://ruklinok.info/HLIC/380410794d101be4f8af6769686d865f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3000372"/>
            <a:ext cx="4762500" cy="37433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u="sng" dirty="0" smtClean="0"/>
              <a:t>Сдержанная эмоциональность и выразительность речи</a:t>
            </a:r>
            <a:endParaRPr lang="ru-RU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142844" y="1785926"/>
            <a:ext cx="9064597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	Эмоциональность - важнейшее качество эффективного публичного выступления</a:t>
            </a:r>
          </a:p>
          <a:p>
            <a:endParaRPr lang="ru-RU" dirty="0" smtClean="0"/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Выступление не должно быть монотонным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Эмоциональность должна быть сдержанной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Эмоциональность не должна доминировать над содержанием выступления</a:t>
            </a:r>
          </a:p>
          <a:p>
            <a:r>
              <a:rPr lang="ru-RU" dirty="0" smtClean="0"/>
              <a:t>	</a:t>
            </a:r>
          </a:p>
          <a:p>
            <a:r>
              <a:rPr lang="ru-RU" dirty="0" smtClean="0"/>
              <a:t>	Выступление обязательно должно быть выразительными, выразительная речь </a:t>
            </a:r>
          </a:p>
          <a:p>
            <a:r>
              <a:rPr lang="ru-RU" dirty="0" smtClean="0"/>
              <a:t>способна передать массу оттенков мысли</a:t>
            </a:r>
          </a:p>
          <a:p>
            <a:endParaRPr lang="ru-RU" dirty="0" smtClean="0"/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Выразительность касается интонаций речи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Правильная расстановка логических ударений и пауз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Наиболее  информативное слово ставится в конце фразы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Менее информативное слово в начале</a:t>
            </a:r>
            <a:endParaRPr lang="ru-RU" dirty="0"/>
          </a:p>
        </p:txBody>
      </p:sp>
      <p:pic>
        <p:nvPicPr>
          <p:cNvPr id="7170" name="Picture 2" descr="Как закончить публичное выступлени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05163" y="3857628"/>
            <a:ext cx="3038838" cy="30003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 dirty="0" smtClean="0"/>
              <a:t>Краткость</a:t>
            </a:r>
            <a:endParaRPr lang="ru-RU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571612"/>
            <a:ext cx="9283503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	Эффективная речь должна быть короткой, и лучше, если она не будет выходить за </a:t>
            </a:r>
          </a:p>
          <a:p>
            <a:r>
              <a:rPr lang="ru-RU" dirty="0" smtClean="0"/>
              <a:t>пределы 10 минут</a:t>
            </a:r>
          </a:p>
          <a:p>
            <a:endParaRPr lang="ru-RU" dirty="0" smtClean="0"/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Подготовится к возможному сокращению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Не опаздывать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Идти навстречу аудитории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Не увеличивайте темп речи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Отвечая на вопросы не превращайте </a:t>
            </a:r>
          </a:p>
          <a:p>
            <a:r>
              <a:rPr lang="ru-RU" dirty="0" smtClean="0"/>
              <a:t>    ответ во вторую лекцию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Поставьте себе задачу закончить намного </a:t>
            </a:r>
          </a:p>
          <a:p>
            <a:r>
              <a:rPr lang="ru-RU" dirty="0" smtClean="0"/>
              <a:t>    раньше намеченного срока</a:t>
            </a:r>
            <a:endParaRPr lang="ru-RU" dirty="0"/>
          </a:p>
        </p:txBody>
      </p:sp>
      <p:pic>
        <p:nvPicPr>
          <p:cNvPr id="6146" name="Picture 2" descr="Публичное выступление с презентацией без проблем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7750" y="2571750"/>
            <a:ext cx="4286250" cy="4286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 dirty="0" smtClean="0"/>
              <a:t>Диалогичность</a:t>
            </a:r>
            <a:endParaRPr lang="ru-RU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571612"/>
            <a:ext cx="74808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	Любое выступление должно иметь черты беседы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Краткие диалоги со слушателем повышают эффективность выступления</a:t>
            </a:r>
            <a:endParaRPr lang="ru-RU" dirty="0"/>
          </a:p>
        </p:txBody>
      </p:sp>
      <p:pic>
        <p:nvPicPr>
          <p:cNvPr id="5122" name="Picture 2" descr="http://snimifilm.com/sites/default/files/imagecache/upload_800x800/conversation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2714620"/>
            <a:ext cx="4152905" cy="381929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 dirty="0" smtClean="0"/>
              <a:t>Разговорность</a:t>
            </a:r>
            <a:endParaRPr lang="ru-RU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571612"/>
            <a:ext cx="913775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	Стиль выступления должен быть преимущественно разговорным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Книжные и официальные слова постарайтесь заменить на нейтральные и разговорные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Нейтральная и разговорная лексика легче воспринимается и вызывает большее доверие</a:t>
            </a:r>
            <a:endParaRPr lang="ru-RU" dirty="0"/>
          </a:p>
        </p:txBody>
      </p:sp>
      <p:pic>
        <p:nvPicPr>
          <p:cNvPr id="4098" name="Picture 2" descr="Публичное выступление. Великий оратор - рис. Ирвина Норман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2928934"/>
            <a:ext cx="4895870" cy="350032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b="1" u="sng" dirty="0" smtClean="0">
                <a:solidFill>
                  <a:srgbClr val="C00000"/>
                </a:solidFill>
              </a:rPr>
              <a:t>Установление и поддерживание контакта с аудиторией</a:t>
            </a:r>
            <a:endParaRPr lang="ru-RU" b="1" u="sng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2844" y="1714488"/>
            <a:ext cx="900115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Взгляд </a:t>
            </a:r>
            <a:r>
              <a:rPr lang="ru-RU" sz="2400" b="1" dirty="0" smtClean="0"/>
              <a:t>оратора имеет для аудитории очень большое </a:t>
            </a:r>
            <a:r>
              <a:rPr lang="ru-RU" sz="2400" b="1" dirty="0" smtClean="0"/>
              <a:t>значение</a:t>
            </a:r>
          </a:p>
          <a:p>
            <a:pPr>
              <a:buFont typeface="Wingdings" pitchFamily="2" charset="2"/>
              <a:buChar char="q"/>
            </a:pPr>
            <a:endParaRPr lang="ru-RU" sz="2000" dirty="0" smtClean="0"/>
          </a:p>
          <a:p>
            <a:pPr>
              <a:buFont typeface="Wingdings" pitchFamily="2" charset="2"/>
              <a:buChar char="q"/>
            </a:pPr>
            <a:r>
              <a:rPr lang="ru-RU" sz="2000" dirty="0" smtClean="0"/>
              <a:t>Смотреть </a:t>
            </a:r>
            <a:r>
              <a:rPr lang="ru-RU" sz="2000" dirty="0" smtClean="0"/>
              <a:t>на всех слушателей попеременно</a:t>
            </a:r>
          </a:p>
          <a:p>
            <a:pPr>
              <a:buFont typeface="Wingdings" pitchFamily="2" charset="2"/>
              <a:buChar char="q"/>
            </a:pPr>
            <a:r>
              <a:rPr lang="ru-RU" sz="2000" dirty="0" smtClean="0"/>
              <a:t>Разбить аудиторию на секторы и переводить взгляд с одного на другого</a:t>
            </a:r>
          </a:p>
          <a:p>
            <a:pPr>
              <a:buFont typeface="Wingdings" pitchFamily="2" charset="2"/>
              <a:buChar char="q"/>
            </a:pPr>
            <a:r>
              <a:rPr lang="ru-RU" sz="2000" dirty="0" smtClean="0"/>
              <a:t>Не выступать глядя в пространство</a:t>
            </a:r>
          </a:p>
          <a:p>
            <a:pPr>
              <a:buFont typeface="Wingdings" pitchFamily="2" charset="2"/>
              <a:buChar char="q"/>
            </a:pPr>
            <a:r>
              <a:rPr lang="ru-RU" sz="2000" dirty="0" smtClean="0"/>
              <a:t>Смотреть на слушателей дружелюбно, взглядом, которым вы встречаете друзей</a:t>
            </a:r>
          </a:p>
          <a:p>
            <a:pPr>
              <a:buFont typeface="Arial" pitchFamily="34" charset="0"/>
              <a:buChar char="•"/>
            </a:pPr>
            <a:endParaRPr lang="ru-RU" dirty="0"/>
          </a:p>
        </p:txBody>
      </p:sp>
      <p:pic>
        <p:nvPicPr>
          <p:cNvPr id="3076" name="Picture 4" descr="Милые зеленые глаза, аккорды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4071942"/>
            <a:ext cx="7411242" cy="23574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 dirty="0" smtClean="0"/>
              <a:t>Понятность главной мысли</a:t>
            </a:r>
            <a:endParaRPr lang="ru-RU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142844" y="1643050"/>
            <a:ext cx="8549776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	Главная мысль должна быть передана словами, не менее 2</a:t>
            </a:r>
            <a:r>
              <a:rPr lang="ru-RU" baseline="30000" dirty="0" smtClean="0"/>
              <a:t>х</a:t>
            </a:r>
            <a:r>
              <a:rPr lang="ru-RU" dirty="0" smtClean="0"/>
              <a:t> – 3</a:t>
            </a:r>
            <a:r>
              <a:rPr lang="ru-RU" baseline="30000" dirty="0" smtClean="0"/>
              <a:t>х</a:t>
            </a:r>
            <a:r>
              <a:rPr lang="ru-RU" dirty="0" smtClean="0"/>
              <a:t> раз в ходе </a:t>
            </a:r>
          </a:p>
          <a:p>
            <a:r>
              <a:rPr lang="ru-RU" dirty="0" smtClean="0"/>
              <a:t>выступления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В конце выступления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В основной части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В заключении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Эффективное повторение основной мысли в разной словесной форме</a:t>
            </a:r>
            <a:endParaRPr lang="ru-RU" dirty="0"/>
          </a:p>
        </p:txBody>
      </p:sp>
      <p:pic>
        <p:nvPicPr>
          <p:cNvPr id="2050" name="Picture 2" descr="Публик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23" y="3667114"/>
            <a:ext cx="4357737" cy="29051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72</Words>
  <Application>Microsoft Office PowerPoint</Application>
  <PresentationFormat>Экран (4:3)</PresentationFormat>
  <Paragraphs>79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ГБПОУ «Пермский политехнический  колледж имени Н.Г. Славянова»  ОБЩИЕ  ТРЕБОВАНИЯ К  ПУБЛИЧНОМУ  ВЫСТУПЛЕНИЮ</vt:lpstr>
      <vt:lpstr>Решительное начало выступления</vt:lpstr>
      <vt:lpstr>Драматизм</vt:lpstr>
      <vt:lpstr>Сдержанная эмоциональность и выразительность речи</vt:lpstr>
      <vt:lpstr>Краткость</vt:lpstr>
      <vt:lpstr>Диалогичность</vt:lpstr>
      <vt:lpstr>Разговорность</vt:lpstr>
      <vt:lpstr>Установление и поддерживание контакта с аудиторией</vt:lpstr>
      <vt:lpstr>Понятность главной мысли</vt:lpstr>
      <vt:lpstr>Решительный    конец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ОБЩИЕ ТРЕБОВАНИЯ К ПУБЛИЧНОМУ ВЫСТУПЛЕНИЮ</dc:title>
  <dc:creator>Киселева Татьяна Валентиновна</dc:creator>
  <cp:lastModifiedBy>Мухина</cp:lastModifiedBy>
  <cp:revision>20</cp:revision>
  <dcterms:modified xsi:type="dcterms:W3CDTF">2016-05-23T05:21:02Z</dcterms:modified>
</cp:coreProperties>
</file>