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публичные выступлен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5701538" cy="671514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74195" y="142852"/>
            <a:ext cx="5292080" cy="403244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ГБПОУ «Пермский политехнический </a:t>
            </a:r>
            <a:br>
              <a:rPr lang="ru-RU" sz="20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колледж имени Н.Г. Славянова»</a:t>
            </a:r>
            <a:br>
              <a:rPr lang="ru-RU" sz="20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ОБЩИЕ 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ТРЕБОВАНИЯ К 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ПУБЛИЧНОМУ 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ВЫСТУПЛЕНИЮ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20172" y="532777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Самоделкина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Лидия Леонидовна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44208" y="623731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год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60648"/>
            <a:ext cx="692768" cy="665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smtClean="0"/>
              <a:t>Решительный    конец</a:t>
            </a:r>
            <a:endParaRPr lang="ru-RU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571612"/>
            <a:ext cx="908909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	«Конец – делу венец». Эффективное завершение выступление – половина дела. </a:t>
            </a:r>
          </a:p>
          <a:p>
            <a:r>
              <a:rPr lang="ru-RU" dirty="0" smtClean="0"/>
              <a:t>Можно следующие варианты концовок: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Цитата, поговорка, народная мудрость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Обобщающий вывод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Иллюстрация (пример, аналогия, притча)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Комплимент аудитории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Юмористическая концовка (шутка, </a:t>
            </a:r>
          </a:p>
          <a:p>
            <a:r>
              <a:rPr lang="ru-RU" dirty="0" smtClean="0"/>
              <a:t>   анекдот, смешная история)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Благодарность за внимание</a:t>
            </a:r>
            <a:endParaRPr lang="ru-RU" dirty="0"/>
          </a:p>
        </p:txBody>
      </p:sp>
      <p:pic>
        <p:nvPicPr>
          <p:cNvPr id="1026" name="Picture 2" descr="1701_publichnoe_vystuplenie.jpg (201.81 Kb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75115" y="3214686"/>
            <a:ext cx="5468885" cy="3643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Решительное начало выступления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3" y="1643050"/>
            <a:ext cx="892971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400" dirty="0" smtClean="0"/>
              <a:t>Первая фраза выступления должна быть продумана, заранее подготовлена и </a:t>
            </a:r>
            <a:r>
              <a:rPr lang="ru-RU" sz="2400" dirty="0" smtClean="0"/>
              <a:t>хорошо </a:t>
            </a:r>
            <a:r>
              <a:rPr lang="ru-RU" sz="2400" dirty="0" smtClean="0"/>
              <a:t>выучена. При этом можно использовать ряд эффективных приемов привлечения </a:t>
            </a:r>
            <a:r>
              <a:rPr lang="ru-RU" sz="2400" dirty="0" smtClean="0"/>
              <a:t> внимания:</a:t>
            </a:r>
            <a:endParaRPr lang="ru-RU" sz="2000" dirty="0" smtClean="0"/>
          </a:p>
          <a:p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Ссылка на общественный </a:t>
            </a:r>
            <a:endParaRPr lang="ru-RU" sz="2000" dirty="0" smtClean="0"/>
          </a:p>
          <a:p>
            <a:r>
              <a:rPr lang="ru-RU" sz="2000" dirty="0" smtClean="0"/>
              <a:t>источник </a:t>
            </a:r>
            <a:r>
              <a:rPr lang="ru-RU" sz="2000" dirty="0" smtClean="0"/>
              <a:t>информации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Риторический вопрос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Возбуждение любопытства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Демонстрация какого-либо </a:t>
            </a:r>
            <a:endParaRPr lang="ru-RU" sz="2000" dirty="0" smtClean="0"/>
          </a:p>
          <a:p>
            <a:r>
              <a:rPr lang="ru-RU" sz="2000" dirty="0" smtClean="0"/>
              <a:t>предмета</a:t>
            </a:r>
            <a:endParaRPr lang="ru-RU" sz="2000" dirty="0" smtClean="0"/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Цитирование знаменитости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Исторический эпизод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Обращение к жизненным </a:t>
            </a:r>
            <a:endParaRPr lang="ru-RU" sz="2000" dirty="0" smtClean="0"/>
          </a:p>
          <a:p>
            <a:r>
              <a:rPr lang="ru-RU" sz="2000" dirty="0" smtClean="0"/>
              <a:t>Интересам слушателей</a:t>
            </a:r>
            <a:endParaRPr lang="ru-RU" sz="2000" dirty="0" smtClean="0"/>
          </a:p>
        </p:txBody>
      </p:sp>
      <p:pic>
        <p:nvPicPr>
          <p:cNvPr id="9222" name="Picture 6" descr="http://cs315425.vk.me/v315425924/9dcc/L_TC_NdaK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143248"/>
            <a:ext cx="4476779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Драматизм</a:t>
            </a:r>
            <a:endParaRPr lang="ru-RU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714488"/>
            <a:ext cx="85176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	Это напряжение в тексте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Обращение к борьбе, конфликту, противоречиям между людьми,  различиям во </a:t>
            </a:r>
          </a:p>
          <a:p>
            <a:r>
              <a:rPr lang="ru-RU" dirty="0" smtClean="0"/>
              <a:t>    мнениях</a:t>
            </a:r>
          </a:p>
          <a:p>
            <a:r>
              <a:rPr lang="ru-RU" dirty="0" smtClean="0"/>
              <a:t>Как говорил Дейл Карнеги: «Мир любит слушать о борьбе»</a:t>
            </a:r>
            <a:endParaRPr lang="ru-RU" dirty="0"/>
          </a:p>
        </p:txBody>
      </p:sp>
      <p:pic>
        <p:nvPicPr>
          <p:cNvPr id="8194" name="Picture 2" descr="http://ruklinok.info/HLIC/380410794d101be4f8af6769686d865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000372"/>
            <a:ext cx="4762500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Сдержанная эмоциональность и выразительность речи</a:t>
            </a:r>
            <a:endParaRPr lang="ru-RU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1785926"/>
            <a:ext cx="906459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	Эмоциональность - важнейшее качество эффективного публичного выступления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Выступление не должно быть монотонным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Эмоциональность должна быть сдержанной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Эмоциональность не должна доминировать над содержанием выступления</a:t>
            </a:r>
          </a:p>
          <a:p>
            <a:r>
              <a:rPr lang="ru-RU" dirty="0" smtClean="0"/>
              <a:t>	</a:t>
            </a:r>
          </a:p>
          <a:p>
            <a:r>
              <a:rPr lang="ru-RU" dirty="0" smtClean="0"/>
              <a:t>	Выступление обязательно должно быть выразительными, выразительная речь </a:t>
            </a:r>
          </a:p>
          <a:p>
            <a:r>
              <a:rPr lang="ru-RU" dirty="0" smtClean="0"/>
              <a:t>способна передать массу оттенков мысли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Выразительность касается интонаций речи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Правильная расстановка логических ударений и пауз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Наиболее  информативное слово ставится в конце фразы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Менее информативное слово в начале</a:t>
            </a:r>
            <a:endParaRPr lang="ru-RU" dirty="0"/>
          </a:p>
        </p:txBody>
      </p:sp>
      <p:pic>
        <p:nvPicPr>
          <p:cNvPr id="7170" name="Picture 2" descr="Как закончить публичное выступл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5163" y="3857628"/>
            <a:ext cx="3038838" cy="3000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Краткость</a:t>
            </a:r>
            <a:endParaRPr lang="ru-RU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571612"/>
            <a:ext cx="928350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	Эффективная речь должна быть короткой, и лучше, если она не будет выходить за </a:t>
            </a:r>
          </a:p>
          <a:p>
            <a:r>
              <a:rPr lang="ru-RU" dirty="0" smtClean="0"/>
              <a:t>пределы 10 минут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Подготовится к возможному сокращению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Не опаздывать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Идти навстречу аудитории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Не увеличивайте темп речи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Отвечая на вопросы не превращайте </a:t>
            </a:r>
          </a:p>
          <a:p>
            <a:r>
              <a:rPr lang="ru-RU" dirty="0" smtClean="0"/>
              <a:t>    ответ во вторую лекцию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Поставьте себе задачу закончить намного </a:t>
            </a:r>
          </a:p>
          <a:p>
            <a:r>
              <a:rPr lang="ru-RU" dirty="0" smtClean="0"/>
              <a:t>    раньше намеченного срока</a:t>
            </a:r>
            <a:endParaRPr lang="ru-RU" dirty="0"/>
          </a:p>
        </p:txBody>
      </p:sp>
      <p:pic>
        <p:nvPicPr>
          <p:cNvPr id="6146" name="Picture 2" descr="Публичное выступление с презентацией без пробле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2571750"/>
            <a:ext cx="428625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Диалогичность</a:t>
            </a:r>
            <a:endParaRPr lang="ru-RU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571612"/>
            <a:ext cx="7480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	Любое выступление должно иметь черты беседы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Краткие диалоги со слушателем повышают эффективность выступления</a:t>
            </a:r>
            <a:endParaRPr lang="ru-RU" dirty="0"/>
          </a:p>
        </p:txBody>
      </p:sp>
      <p:pic>
        <p:nvPicPr>
          <p:cNvPr id="5122" name="Picture 2" descr="http://snimifilm.com/sites/default/files/imagecache/upload_800x800/conversatio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714620"/>
            <a:ext cx="4152905" cy="38192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Разговорность</a:t>
            </a:r>
            <a:endParaRPr lang="ru-RU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571612"/>
            <a:ext cx="91377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	Стиль выступления должен быть преимущественно разговорным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Книжные и официальные слова постарайтесь заменить на нейтральные и разговорные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Нейтральная и разговорная лексика легче воспринимается и вызывает большее доверие</a:t>
            </a:r>
            <a:endParaRPr lang="ru-RU" dirty="0"/>
          </a:p>
        </p:txBody>
      </p:sp>
      <p:pic>
        <p:nvPicPr>
          <p:cNvPr id="4098" name="Picture 2" descr="Публичное выступление. Великий оратор - рис. Ирвина Норман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928934"/>
            <a:ext cx="4895870" cy="35003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Установление и поддерживание контакта с аудиторией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1714488"/>
            <a:ext cx="90011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Взгляд </a:t>
            </a:r>
            <a:r>
              <a:rPr lang="ru-RU" sz="2400" b="1" dirty="0" smtClean="0"/>
              <a:t>оратора имеет для аудитории очень большое </a:t>
            </a:r>
            <a:r>
              <a:rPr lang="ru-RU" sz="2400" b="1" dirty="0" smtClean="0"/>
              <a:t>значение</a:t>
            </a:r>
          </a:p>
          <a:p>
            <a:pPr>
              <a:buFont typeface="Wingdings" pitchFamily="2" charset="2"/>
              <a:buChar char="q"/>
            </a:pPr>
            <a:endParaRPr lang="ru-RU" sz="2000" dirty="0" smtClean="0"/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Смотреть </a:t>
            </a:r>
            <a:r>
              <a:rPr lang="ru-RU" sz="2000" dirty="0" smtClean="0"/>
              <a:t>на всех слушателей попеременно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Разбить аудиторию на секторы и переводить взгляд с одного на другого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Не выступать глядя в пространство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Смотреть на слушателей дружелюбно, взглядом, которым вы встречаете друзей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3076" name="Picture 4" descr="Милые зеленые глаза, аккорд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071942"/>
            <a:ext cx="7411242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Понятность главной мысли</a:t>
            </a:r>
            <a:endParaRPr lang="ru-RU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1643050"/>
            <a:ext cx="854977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	Главная мысль должна быть передана словами, не менее 2</a:t>
            </a:r>
            <a:r>
              <a:rPr lang="ru-RU" baseline="30000" dirty="0" smtClean="0"/>
              <a:t>х</a:t>
            </a:r>
            <a:r>
              <a:rPr lang="ru-RU" dirty="0" smtClean="0"/>
              <a:t> – 3</a:t>
            </a:r>
            <a:r>
              <a:rPr lang="ru-RU" baseline="30000" dirty="0" smtClean="0"/>
              <a:t>х</a:t>
            </a:r>
            <a:r>
              <a:rPr lang="ru-RU" dirty="0" smtClean="0"/>
              <a:t> раз в ходе </a:t>
            </a:r>
          </a:p>
          <a:p>
            <a:r>
              <a:rPr lang="ru-RU" dirty="0" smtClean="0"/>
              <a:t>выступления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В конце выступления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В основной части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В заключении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Эффективное повторение основной мысли в разной словесной форме</a:t>
            </a:r>
            <a:endParaRPr lang="ru-RU" dirty="0"/>
          </a:p>
        </p:txBody>
      </p:sp>
      <p:pic>
        <p:nvPicPr>
          <p:cNvPr id="2050" name="Picture 2" descr="Публ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23" y="3667114"/>
            <a:ext cx="4357737" cy="2905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72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ГБПОУ «Пермский политехнический  колледж имени Н.Г. Славянова»  ОБЩИЕ  ТРЕБОВАНИЯ К  ПУБЛИЧНОМУ  ВЫСТУПЛЕНИЮ</vt:lpstr>
      <vt:lpstr>Решительное начало выступления</vt:lpstr>
      <vt:lpstr>Драматизм</vt:lpstr>
      <vt:lpstr>Сдержанная эмоциональность и выразительность речи</vt:lpstr>
      <vt:lpstr>Краткость</vt:lpstr>
      <vt:lpstr>Диалогичность</vt:lpstr>
      <vt:lpstr>Разговорность</vt:lpstr>
      <vt:lpstr>Установление и поддерживание контакта с аудиторией</vt:lpstr>
      <vt:lpstr>Понятность главной мысли</vt:lpstr>
      <vt:lpstr>Решительный    конец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ТРЕБОВАНИЯ К ПУБЛИЧНОМУ ВЫСТУПЛЕНИЮ</dc:title>
  <dc:creator>Киселева Татьяна Валентиновна</dc:creator>
  <cp:lastModifiedBy>Мухина</cp:lastModifiedBy>
  <cp:revision>20</cp:revision>
  <dcterms:modified xsi:type="dcterms:W3CDTF">2016-05-23T05:21:02Z</dcterms:modified>
</cp:coreProperties>
</file>