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52" r:id="rId2"/>
    <p:sldMasterId id="2147484164" r:id="rId3"/>
  </p:sldMasterIdLst>
  <p:sldIdLst>
    <p:sldId id="256" r:id="rId4"/>
    <p:sldId id="275" r:id="rId5"/>
    <p:sldId id="276" r:id="rId6"/>
    <p:sldId id="277" r:id="rId7"/>
    <p:sldId id="278" r:id="rId8"/>
    <p:sldId id="279" r:id="rId9"/>
    <p:sldId id="280" r:id="rId10"/>
    <p:sldId id="257" r:id="rId11"/>
    <p:sldId id="260" r:id="rId12"/>
    <p:sldId id="261" r:id="rId13"/>
    <p:sldId id="266" r:id="rId14"/>
    <p:sldId id="259" r:id="rId15"/>
    <p:sldId id="270" r:id="rId16"/>
    <p:sldId id="262" r:id="rId17"/>
    <p:sldId id="264" r:id="rId18"/>
    <p:sldId id="263" r:id="rId19"/>
    <p:sldId id="265" r:id="rId20"/>
    <p:sldId id="271" r:id="rId21"/>
    <p:sldId id="267" r:id="rId22"/>
    <p:sldId id="274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Лист1!$A$1:$D$1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Лист1!$A$2:$D$2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0590640"/>
        <c:axId val="510580056"/>
        <c:axId val="0"/>
      </c:bar3DChart>
      <c:catAx>
        <c:axId val="51059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510580056"/>
        <c:crosses val="autoZero"/>
        <c:auto val="1"/>
        <c:lblAlgn val="ctr"/>
        <c:lblOffset val="100"/>
        <c:noMultiLvlLbl val="0"/>
      </c:catAx>
      <c:valAx>
        <c:axId val="510580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0590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2">
          <a:lumMod val="40000"/>
          <a:lumOff val="6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Лист1!$A$1:$D$1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Лист1!$A$2:$D$2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0594952"/>
        <c:axId val="510600832"/>
        <c:axId val="0"/>
      </c:bar3DChart>
      <c:catAx>
        <c:axId val="510594952"/>
        <c:scaling>
          <c:orientation val="minMax"/>
        </c:scaling>
        <c:delete val="0"/>
        <c:axPos val="b"/>
        <c:majorTickMark val="none"/>
        <c:minorTickMark val="none"/>
        <c:tickLblPos val="none"/>
        <c:crossAx val="510600832"/>
        <c:crosses val="autoZero"/>
        <c:auto val="1"/>
        <c:lblAlgn val="ctr"/>
        <c:lblOffset val="100"/>
        <c:noMultiLvlLbl val="0"/>
      </c:catAx>
      <c:valAx>
        <c:axId val="5106008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10594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2">
          <a:lumMod val="40000"/>
          <a:lumOff val="6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Лист1!$A$1:$D$1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Лист1!$A$2:$D$2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10609064"/>
        <c:axId val="510607104"/>
        <c:axId val="0"/>
      </c:bar3DChart>
      <c:catAx>
        <c:axId val="510609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dirty="0"/>
                  <a:t>Расчет</a:t>
                </a:r>
              </a:p>
            </c:rich>
          </c:tx>
          <c:layout>
            <c:manualLayout>
              <c:xMode val="edge"/>
              <c:yMode val="edge"/>
              <c:x val="0.38368285214348247"/>
              <c:y val="0.8601188393117527"/>
            </c:manualLayout>
          </c:layout>
          <c:overlay val="0"/>
        </c:title>
        <c:majorTickMark val="out"/>
        <c:minorTickMark val="none"/>
        <c:tickLblPos val="nextTo"/>
        <c:crossAx val="510607104"/>
        <c:crosses val="autoZero"/>
        <c:auto val="1"/>
        <c:lblAlgn val="ctr"/>
        <c:lblOffset val="100"/>
        <c:noMultiLvlLbl val="0"/>
      </c:catAx>
      <c:valAx>
        <c:axId val="51060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0609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2">
          <a:lumMod val="40000"/>
          <a:lumOff val="6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Лист1!$A$1:$D$1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Лист1!$A$2:$D$2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10616120"/>
        <c:axId val="510619256"/>
        <c:axId val="0"/>
      </c:bar3DChart>
      <c:catAx>
        <c:axId val="510616120"/>
        <c:scaling>
          <c:orientation val="minMax"/>
        </c:scaling>
        <c:delete val="0"/>
        <c:axPos val="b"/>
        <c:majorTickMark val="out"/>
        <c:minorTickMark val="none"/>
        <c:tickLblPos val="nextTo"/>
        <c:crossAx val="510619256"/>
        <c:crosses val="autoZero"/>
        <c:auto val="1"/>
        <c:lblAlgn val="ctr"/>
        <c:lblOffset val="100"/>
        <c:noMultiLvlLbl val="0"/>
      </c:catAx>
      <c:valAx>
        <c:axId val="510619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061612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l"/>
      <c:overlay val="0"/>
    </c:legend>
    <c:plotVisOnly val="1"/>
    <c:dispBlanksAs val="gap"/>
    <c:showDLblsOverMax val="0"/>
  </c:chart>
  <c:spPr>
    <a:ln>
      <a:solidFill>
        <a:schemeClr val="accent2">
          <a:lumMod val="40000"/>
          <a:lumOff val="60000"/>
        </a:schemeClr>
      </a:solidFill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C9760-B4DF-4AA6-B260-4FC241FF350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EDD22C-765F-4E1C-97BC-00D905686C71}">
      <dgm:prSet phldrT="[Текст]"/>
      <dgm:spPr/>
      <dgm:t>
        <a:bodyPr/>
        <a:lstStyle/>
        <a:p>
          <a:r>
            <a:rPr lang="ru-RU" dirty="0" smtClean="0"/>
            <a:t>Выступление</a:t>
          </a:r>
          <a:endParaRPr lang="ru-RU" dirty="0"/>
        </a:p>
      </dgm:t>
    </dgm:pt>
    <dgm:pt modelId="{A76D0D8A-027E-4F83-BC90-E83F671BE575}" type="parTrans" cxnId="{BBC471E5-8711-401F-8E5A-27C36CC20ADD}">
      <dgm:prSet/>
      <dgm:spPr/>
      <dgm:t>
        <a:bodyPr/>
        <a:lstStyle/>
        <a:p>
          <a:endParaRPr lang="ru-RU"/>
        </a:p>
      </dgm:t>
    </dgm:pt>
    <dgm:pt modelId="{9826948E-D2A8-4241-90C5-823FA37DF1EB}" type="sibTrans" cxnId="{BBC471E5-8711-401F-8E5A-27C36CC20ADD}">
      <dgm:prSet/>
      <dgm:spPr/>
      <dgm:t>
        <a:bodyPr/>
        <a:lstStyle/>
        <a:p>
          <a:endParaRPr lang="ru-RU"/>
        </a:p>
      </dgm:t>
    </dgm:pt>
    <dgm:pt modelId="{5E9E52D6-3189-47A7-ABFC-0F38AF236A0D}">
      <dgm:prSet phldrT="[Текст]"/>
      <dgm:spPr/>
      <dgm:t>
        <a:bodyPr/>
        <a:lstStyle/>
        <a:p>
          <a:r>
            <a:rPr lang="ru-RU" dirty="0" smtClean="0"/>
            <a:t>Оформление работы</a:t>
          </a:r>
          <a:endParaRPr lang="ru-RU" dirty="0"/>
        </a:p>
      </dgm:t>
    </dgm:pt>
    <dgm:pt modelId="{700E84F7-6CC1-4A23-A003-BCA093B7CBDE}" type="parTrans" cxnId="{B58435F1-AD30-4791-AB5F-ADE9FE890230}">
      <dgm:prSet/>
      <dgm:spPr/>
      <dgm:t>
        <a:bodyPr/>
        <a:lstStyle/>
        <a:p>
          <a:endParaRPr lang="ru-RU"/>
        </a:p>
      </dgm:t>
    </dgm:pt>
    <dgm:pt modelId="{101BDB66-69D4-4302-9F2C-46290139B95F}" type="sibTrans" cxnId="{B58435F1-AD30-4791-AB5F-ADE9FE890230}">
      <dgm:prSet/>
      <dgm:spPr/>
      <dgm:t>
        <a:bodyPr/>
        <a:lstStyle/>
        <a:p>
          <a:endParaRPr lang="ru-RU"/>
        </a:p>
      </dgm:t>
    </dgm:pt>
    <dgm:pt modelId="{27055FB7-FF33-4DF7-9483-28BAD59B28E6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smtClean="0"/>
            <a:t>Структура работы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69C8917-9BDA-4571-9B5D-B5B12D5D63E0}" type="parTrans" cxnId="{CCD6C72A-5C1C-4921-A05A-1D3C9A8231B0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E9A6DB80-68FD-41C0-865D-B24D16265505}" type="sibTrans" cxnId="{CCD6C72A-5C1C-4921-A05A-1D3C9A8231B0}">
      <dgm:prSet/>
      <dgm:spPr/>
      <dgm:t>
        <a:bodyPr/>
        <a:lstStyle/>
        <a:p>
          <a:endParaRPr lang="ru-RU"/>
        </a:p>
      </dgm:t>
    </dgm:pt>
    <dgm:pt modelId="{235106A6-847F-4F40-A10D-DCFB32D4E256}">
      <dgm:prSet phldrT="[Текст]"/>
      <dgm:spPr/>
      <dgm:t>
        <a:bodyPr/>
        <a:lstStyle/>
        <a:p>
          <a:r>
            <a:rPr lang="ru-RU" dirty="0" smtClean="0"/>
            <a:t>Конкурс</a:t>
          </a:r>
          <a:endParaRPr lang="ru-RU" dirty="0"/>
        </a:p>
      </dgm:t>
    </dgm:pt>
    <dgm:pt modelId="{47E1842C-F6AC-4A0F-A8E4-144991EE01DF}" type="parTrans" cxnId="{05FD3F5D-2DE0-41BF-A773-555BCAD46012}">
      <dgm:prSet/>
      <dgm:spPr/>
      <dgm:t>
        <a:bodyPr/>
        <a:lstStyle/>
        <a:p>
          <a:endParaRPr lang="ru-RU"/>
        </a:p>
      </dgm:t>
    </dgm:pt>
    <dgm:pt modelId="{6F44BF54-B555-471E-AF8D-68919C16EF97}" type="sibTrans" cxnId="{05FD3F5D-2DE0-41BF-A773-555BCAD46012}">
      <dgm:prSet/>
      <dgm:spPr/>
      <dgm:t>
        <a:bodyPr/>
        <a:lstStyle/>
        <a:p>
          <a:endParaRPr lang="ru-RU"/>
        </a:p>
      </dgm:t>
    </dgm:pt>
    <dgm:pt modelId="{5391C86F-B817-4AFD-8875-30B02CDD8FE8}" type="pres">
      <dgm:prSet presAssocID="{FDCC9760-B4DF-4AA6-B260-4FC241FF350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2951A2-507D-4122-BE72-6A9A0C76327A}" type="pres">
      <dgm:prSet presAssocID="{19EDD22C-765F-4E1C-97BC-00D905686C71}" presName="centerShape" presStyleLbl="node0" presStyleIdx="0" presStyleCnt="1"/>
      <dgm:spPr/>
      <dgm:t>
        <a:bodyPr/>
        <a:lstStyle/>
        <a:p>
          <a:endParaRPr lang="ru-RU"/>
        </a:p>
      </dgm:t>
    </dgm:pt>
    <dgm:pt modelId="{29AA2A74-1E8F-4A83-9696-34322CE650BF}" type="pres">
      <dgm:prSet presAssocID="{700E84F7-6CC1-4A23-A003-BCA093B7CBDE}" presName="parTrans" presStyleLbl="bgSibTrans2D1" presStyleIdx="0" presStyleCnt="3"/>
      <dgm:spPr/>
    </dgm:pt>
    <dgm:pt modelId="{2771A6E1-2B91-4EA4-8648-BF969CD644B6}" type="pres">
      <dgm:prSet presAssocID="{5E9E52D6-3189-47A7-ABFC-0F38AF236A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EAD45-C9FB-4D59-BECD-38DA8503968B}" type="pres">
      <dgm:prSet presAssocID="{369C8917-9BDA-4571-9B5D-B5B12D5D63E0}" presName="parTrans" presStyleLbl="bgSibTrans2D1" presStyleIdx="1" presStyleCnt="3"/>
      <dgm:spPr/>
    </dgm:pt>
    <dgm:pt modelId="{37FFC6A5-92B6-4A8D-A773-6975010647A7}" type="pres">
      <dgm:prSet presAssocID="{27055FB7-FF33-4DF7-9483-28BAD59B28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CE20-6908-48E3-86C1-FA654C576F1B}" type="pres">
      <dgm:prSet presAssocID="{47E1842C-F6AC-4A0F-A8E4-144991EE01DF}" presName="parTrans" presStyleLbl="bgSibTrans2D1" presStyleIdx="2" presStyleCnt="3"/>
      <dgm:spPr/>
    </dgm:pt>
    <dgm:pt modelId="{C5AF92A4-A090-4196-8EBE-DEAD52009C7E}" type="pres">
      <dgm:prSet presAssocID="{235106A6-847F-4F40-A10D-DCFB32D4E2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1425D-E23B-43E4-8704-C5E6ECD6F571}" type="presOf" srcId="{369C8917-9BDA-4571-9B5D-B5B12D5D63E0}" destId="{C8CEAD45-C9FB-4D59-BECD-38DA8503968B}" srcOrd="0" destOrd="0" presId="urn:microsoft.com/office/officeart/2005/8/layout/radial4"/>
    <dgm:cxn modelId="{6ADC8B42-D2F2-4E3F-9C7C-B7E3A52FDD61}" type="presOf" srcId="{47E1842C-F6AC-4A0F-A8E4-144991EE01DF}" destId="{03FBCE20-6908-48E3-86C1-FA654C576F1B}" srcOrd="0" destOrd="0" presId="urn:microsoft.com/office/officeart/2005/8/layout/radial4"/>
    <dgm:cxn modelId="{37773DED-ADE1-4B82-81C7-CDF81DB21F2B}" type="presOf" srcId="{19EDD22C-765F-4E1C-97BC-00D905686C71}" destId="{F82951A2-507D-4122-BE72-6A9A0C76327A}" srcOrd="0" destOrd="0" presId="urn:microsoft.com/office/officeart/2005/8/layout/radial4"/>
    <dgm:cxn modelId="{CCD6C72A-5C1C-4921-A05A-1D3C9A8231B0}" srcId="{19EDD22C-765F-4E1C-97BC-00D905686C71}" destId="{27055FB7-FF33-4DF7-9483-28BAD59B28E6}" srcOrd="1" destOrd="0" parTransId="{369C8917-9BDA-4571-9B5D-B5B12D5D63E0}" sibTransId="{E9A6DB80-68FD-41C0-865D-B24D16265505}"/>
    <dgm:cxn modelId="{BBC471E5-8711-401F-8E5A-27C36CC20ADD}" srcId="{FDCC9760-B4DF-4AA6-B260-4FC241FF3503}" destId="{19EDD22C-765F-4E1C-97BC-00D905686C71}" srcOrd="0" destOrd="0" parTransId="{A76D0D8A-027E-4F83-BC90-E83F671BE575}" sibTransId="{9826948E-D2A8-4241-90C5-823FA37DF1EB}"/>
    <dgm:cxn modelId="{A155CDD6-BC42-44AB-B6C8-7E629C1B2C9A}" type="presOf" srcId="{FDCC9760-B4DF-4AA6-B260-4FC241FF3503}" destId="{5391C86F-B817-4AFD-8875-30B02CDD8FE8}" srcOrd="0" destOrd="0" presId="urn:microsoft.com/office/officeart/2005/8/layout/radial4"/>
    <dgm:cxn modelId="{1F6F306E-D897-4285-9513-653254B00FEA}" type="presOf" srcId="{700E84F7-6CC1-4A23-A003-BCA093B7CBDE}" destId="{29AA2A74-1E8F-4A83-9696-34322CE650BF}" srcOrd="0" destOrd="0" presId="urn:microsoft.com/office/officeart/2005/8/layout/radial4"/>
    <dgm:cxn modelId="{8FAB06F9-E859-4365-B9AD-5DC6633BA8D9}" type="presOf" srcId="{235106A6-847F-4F40-A10D-DCFB32D4E256}" destId="{C5AF92A4-A090-4196-8EBE-DEAD52009C7E}" srcOrd="0" destOrd="0" presId="urn:microsoft.com/office/officeart/2005/8/layout/radial4"/>
    <dgm:cxn modelId="{87708742-9448-4CB8-BD57-EF214C5FDE90}" type="presOf" srcId="{27055FB7-FF33-4DF7-9483-28BAD59B28E6}" destId="{37FFC6A5-92B6-4A8D-A773-6975010647A7}" srcOrd="0" destOrd="0" presId="urn:microsoft.com/office/officeart/2005/8/layout/radial4"/>
    <dgm:cxn modelId="{895EABFB-BF1C-4B77-B102-660BCFE6360D}" type="presOf" srcId="{5E9E52D6-3189-47A7-ABFC-0F38AF236A0D}" destId="{2771A6E1-2B91-4EA4-8648-BF969CD644B6}" srcOrd="0" destOrd="0" presId="urn:microsoft.com/office/officeart/2005/8/layout/radial4"/>
    <dgm:cxn modelId="{B58435F1-AD30-4791-AB5F-ADE9FE890230}" srcId="{19EDD22C-765F-4E1C-97BC-00D905686C71}" destId="{5E9E52D6-3189-47A7-ABFC-0F38AF236A0D}" srcOrd="0" destOrd="0" parTransId="{700E84F7-6CC1-4A23-A003-BCA093B7CBDE}" sibTransId="{101BDB66-69D4-4302-9F2C-46290139B95F}"/>
    <dgm:cxn modelId="{05FD3F5D-2DE0-41BF-A773-555BCAD46012}" srcId="{19EDD22C-765F-4E1C-97BC-00D905686C71}" destId="{235106A6-847F-4F40-A10D-DCFB32D4E256}" srcOrd="2" destOrd="0" parTransId="{47E1842C-F6AC-4A0F-A8E4-144991EE01DF}" sibTransId="{6F44BF54-B555-471E-AF8D-68919C16EF97}"/>
    <dgm:cxn modelId="{016FE9FE-A4C9-45C7-A0A6-EBDCA90E0EF1}" type="presParOf" srcId="{5391C86F-B817-4AFD-8875-30B02CDD8FE8}" destId="{F82951A2-507D-4122-BE72-6A9A0C76327A}" srcOrd="0" destOrd="0" presId="urn:microsoft.com/office/officeart/2005/8/layout/radial4"/>
    <dgm:cxn modelId="{8D11D825-3BA3-44C4-A245-A70ACA184398}" type="presParOf" srcId="{5391C86F-B817-4AFD-8875-30B02CDD8FE8}" destId="{29AA2A74-1E8F-4A83-9696-34322CE650BF}" srcOrd="1" destOrd="0" presId="urn:microsoft.com/office/officeart/2005/8/layout/radial4"/>
    <dgm:cxn modelId="{646FC7EA-AE20-4EFA-A344-E74D260CC1FD}" type="presParOf" srcId="{5391C86F-B817-4AFD-8875-30B02CDD8FE8}" destId="{2771A6E1-2B91-4EA4-8648-BF969CD644B6}" srcOrd="2" destOrd="0" presId="urn:microsoft.com/office/officeart/2005/8/layout/radial4"/>
    <dgm:cxn modelId="{AE2A7EF2-02A8-40D3-95F7-261D365515F7}" type="presParOf" srcId="{5391C86F-B817-4AFD-8875-30B02CDD8FE8}" destId="{C8CEAD45-C9FB-4D59-BECD-38DA8503968B}" srcOrd="3" destOrd="0" presId="urn:microsoft.com/office/officeart/2005/8/layout/radial4"/>
    <dgm:cxn modelId="{C423137B-476F-4363-8E03-0D2FD74F3B41}" type="presParOf" srcId="{5391C86F-B817-4AFD-8875-30B02CDD8FE8}" destId="{37FFC6A5-92B6-4A8D-A773-6975010647A7}" srcOrd="4" destOrd="0" presId="urn:microsoft.com/office/officeart/2005/8/layout/radial4"/>
    <dgm:cxn modelId="{04AD9010-CC20-468D-84CF-34A259174456}" type="presParOf" srcId="{5391C86F-B817-4AFD-8875-30B02CDD8FE8}" destId="{03FBCE20-6908-48E3-86C1-FA654C576F1B}" srcOrd="5" destOrd="0" presId="urn:microsoft.com/office/officeart/2005/8/layout/radial4"/>
    <dgm:cxn modelId="{3E2117A0-8425-428B-BF33-6BDFB55F1BC8}" type="presParOf" srcId="{5391C86F-B817-4AFD-8875-30B02CDD8FE8}" destId="{C5AF92A4-A090-4196-8EBE-DEAD52009C7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951A2-507D-4122-BE72-6A9A0C76327A}">
      <dsp:nvSpPr>
        <dsp:cNvPr id="0" name=""/>
        <dsp:cNvSpPr/>
      </dsp:nvSpPr>
      <dsp:spPr>
        <a:xfrm>
          <a:off x="3144325" y="3515493"/>
          <a:ext cx="2603829" cy="2603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Выступление</a:t>
          </a:r>
          <a:endParaRPr lang="ru-RU" sz="2300" kern="1200" dirty="0"/>
        </a:p>
      </dsp:txBody>
      <dsp:txXfrm>
        <a:off x="3525647" y="3896815"/>
        <a:ext cx="1841185" cy="1841185"/>
      </dsp:txXfrm>
    </dsp:sp>
    <dsp:sp modelId="{29AA2A74-1E8F-4A83-9696-34322CE650BF}">
      <dsp:nvSpPr>
        <dsp:cNvPr id="0" name=""/>
        <dsp:cNvSpPr/>
      </dsp:nvSpPr>
      <dsp:spPr>
        <a:xfrm rot="12900000">
          <a:off x="1095939" y="2935743"/>
          <a:ext cx="2385824" cy="74209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1A6E1-2B91-4EA4-8648-BF969CD644B6}">
      <dsp:nvSpPr>
        <dsp:cNvPr id="0" name=""/>
        <dsp:cNvSpPr/>
      </dsp:nvSpPr>
      <dsp:spPr>
        <a:xfrm>
          <a:off x="74856" y="1633107"/>
          <a:ext cx="2473637" cy="1978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Оформление работы</a:t>
          </a:r>
          <a:endParaRPr lang="ru-RU" sz="2900" kern="1200" dirty="0"/>
        </a:p>
      </dsp:txBody>
      <dsp:txXfrm>
        <a:off x="132816" y="1691067"/>
        <a:ext cx="2357717" cy="1862990"/>
      </dsp:txXfrm>
    </dsp:sp>
    <dsp:sp modelId="{C8CEAD45-C9FB-4D59-BECD-38DA8503968B}">
      <dsp:nvSpPr>
        <dsp:cNvPr id="0" name=""/>
        <dsp:cNvSpPr/>
      </dsp:nvSpPr>
      <dsp:spPr>
        <a:xfrm rot="16200000">
          <a:off x="3253327" y="1812678"/>
          <a:ext cx="2385824" cy="74209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FC6A5-92B6-4A8D-A773-6975010647A7}">
      <dsp:nvSpPr>
        <dsp:cNvPr id="0" name=""/>
        <dsp:cNvSpPr/>
      </dsp:nvSpPr>
      <dsp:spPr>
        <a:xfrm>
          <a:off x="3209421" y="1356"/>
          <a:ext cx="2473637" cy="197891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Структура работы</a:t>
          </a:r>
          <a:endParaRPr lang="ru-RU" sz="2900" kern="1200" dirty="0"/>
        </a:p>
      </dsp:txBody>
      <dsp:txXfrm>
        <a:off x="3267381" y="59316"/>
        <a:ext cx="2357717" cy="1862990"/>
      </dsp:txXfrm>
    </dsp:sp>
    <dsp:sp modelId="{03FBCE20-6908-48E3-86C1-FA654C576F1B}">
      <dsp:nvSpPr>
        <dsp:cNvPr id="0" name=""/>
        <dsp:cNvSpPr/>
      </dsp:nvSpPr>
      <dsp:spPr>
        <a:xfrm rot="19500000">
          <a:off x="5410715" y="2935743"/>
          <a:ext cx="2385824" cy="74209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F92A4-A090-4196-8EBE-DEAD52009C7E}">
      <dsp:nvSpPr>
        <dsp:cNvPr id="0" name=""/>
        <dsp:cNvSpPr/>
      </dsp:nvSpPr>
      <dsp:spPr>
        <a:xfrm>
          <a:off x="6343985" y="1633107"/>
          <a:ext cx="2473637" cy="19789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Конкурс</a:t>
          </a:r>
          <a:endParaRPr lang="ru-RU" sz="2900" kern="1200" dirty="0"/>
        </a:p>
      </dsp:txBody>
      <dsp:txXfrm>
        <a:off x="6401945" y="1691067"/>
        <a:ext cx="2357717" cy="1862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9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9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53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63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88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10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7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87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10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9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8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6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8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6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6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3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8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12/23/2015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12/23/2015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70D5580-8BC6-470B-959A-E3EF99ADC00D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23.12.2015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5885B9D-4D22-4690-BADB-5DFDF947178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0348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2B61E-1C29-41E1-AB9B-6CD0E163551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23.12.2015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822D1F-9E0B-4C4D-A8A4-6F98D1A22F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62;&#1091;&#1088;&#1091;&#1085;&#1086;&#1074;.pp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&#1050;&#1080;&#1088;&#1100;&#1103;&#1085;&#1086;&#1074;&#1072;%20&#1040;.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5" Type="http://schemas.openxmlformats.org/officeDocument/2006/relationships/slide" Target="slide1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1055;&#1072;&#1079;&#1076;&#1077;&#1088;&#1080;&#1085;%201.pp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3637"/>
            <a:ext cx="7772400" cy="27146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оформления презентации для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выступления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143512"/>
            <a:ext cx="7772400" cy="119970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Вепрева Светлана Владимировна</a:t>
            </a:r>
          </a:p>
          <a:p>
            <a:pPr algn="ctr"/>
            <a:r>
              <a:rPr lang="ru-RU" dirty="0" smtClean="0"/>
              <a:t>Преподаватель информационных технологий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6632"/>
            <a:ext cx="6192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ГБПОУ «Пермский политехнический колледж имени Н.Г. Славянова»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ПЦК «Информационные технологии»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принципы оформления слайдов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Единое стилевое оформление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Рекомендуется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Не рекомендуется</a:t>
            </a:r>
            <a:endParaRPr lang="ru-RU" dirty="0"/>
          </a:p>
        </p:txBody>
      </p:sp>
      <p:pic>
        <p:nvPicPr>
          <p:cNvPr id="6146" name="Picture 2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0008" t="21336" r="13432" b="6393"/>
          <a:stretch>
            <a:fillRect/>
          </a:stretch>
        </p:blipFill>
        <p:spPr bwMode="auto">
          <a:xfrm>
            <a:off x="4764572" y="2786058"/>
            <a:ext cx="43794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/>
          <a:srcRect l="28590" t="24406" r="10134" b="14563"/>
          <a:stretch/>
        </p:blipFill>
        <p:spPr>
          <a:xfrm>
            <a:off x="-22250" y="2786058"/>
            <a:ext cx="4877372" cy="364333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804188"/>
            <a:ext cx="83820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перегружайте слайды информацией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3941" y="1785347"/>
            <a:ext cx="4040188" cy="659352"/>
          </a:xfrm>
        </p:spPr>
        <p:txBody>
          <a:bodyPr/>
          <a:lstStyle/>
          <a:p>
            <a:r>
              <a:rPr lang="ru-RU" dirty="0" smtClean="0"/>
              <a:t>Рекомендуется	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9654" y="1702908"/>
            <a:ext cx="4041775" cy="654843"/>
          </a:xfrm>
        </p:spPr>
        <p:txBody>
          <a:bodyPr/>
          <a:lstStyle/>
          <a:p>
            <a:r>
              <a:rPr lang="ru-RU" dirty="0" smtClean="0"/>
              <a:t>Не рекомендуется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3155" t="21789" r="18118" b="15726"/>
          <a:stretch>
            <a:fillRect/>
          </a:stretch>
        </p:blipFill>
        <p:spPr bwMode="auto">
          <a:xfrm>
            <a:off x="-105353" y="2468685"/>
            <a:ext cx="4820197" cy="385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1775" t="21336" r="18735" b="12677"/>
          <a:stretch>
            <a:fillRect/>
          </a:stretch>
        </p:blipFill>
        <p:spPr bwMode="auto">
          <a:xfrm>
            <a:off x="4710230" y="2501228"/>
            <a:ext cx="4699113" cy="389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GIF – </a:t>
            </a:r>
            <a:r>
              <a:rPr lang="ru-RU" dirty="0" err="1" smtClean="0">
                <a:effectLst/>
              </a:rPr>
              <a:t>Gra</a:t>
            </a:r>
            <a:r>
              <a:rPr lang="en-US" dirty="0" err="1" smtClean="0">
                <a:effectLst/>
              </a:rPr>
              <a:t>ph</a:t>
            </a:r>
            <a:r>
              <a:rPr lang="ru-RU" dirty="0" err="1" smtClean="0">
                <a:effectLst/>
              </a:rPr>
              <a:t>ic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Interchange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Format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600" dirty="0" smtClean="0"/>
              <a:t>Его </a:t>
            </a:r>
            <a:r>
              <a:rPr lang="ru-RU" sz="8600" dirty="0"/>
              <a:t>свойства состоят в следующем:</a:t>
            </a:r>
          </a:p>
          <a:p>
            <a:pPr marL="0" lvl="1" indent="411163" algn="just"/>
            <a:r>
              <a:rPr lang="ru-RU" sz="7600" dirty="0" smtClean="0"/>
              <a:t>поддерживает </a:t>
            </a:r>
            <a:r>
              <a:rPr lang="ru-RU" sz="7600" dirty="0"/>
              <a:t>не более 256 цветов (меньше можно и часто нужно);</a:t>
            </a:r>
          </a:p>
          <a:p>
            <a:pPr marL="0" lvl="1" indent="411163" algn="just"/>
            <a:r>
              <a:rPr lang="ru-RU" sz="7600" dirty="0" smtClean="0"/>
              <a:t>использует </a:t>
            </a:r>
            <a:r>
              <a:rPr lang="ru-RU" sz="7600" dirty="0"/>
              <a:t>палитру цветов;</a:t>
            </a:r>
          </a:p>
          <a:p>
            <a:pPr marL="0" lvl="1" indent="411163" algn="just"/>
            <a:r>
              <a:rPr lang="ru-RU" sz="7600" dirty="0"/>
              <a:t>и</a:t>
            </a:r>
            <a:r>
              <a:rPr lang="ru-RU" sz="7600" dirty="0" smtClean="0"/>
              <a:t>спользует </a:t>
            </a:r>
            <a:r>
              <a:rPr lang="ru-RU" sz="7600" dirty="0"/>
              <a:t>сжатие без потери </a:t>
            </a:r>
            <a:r>
              <a:rPr lang="ru-RU" sz="7600" dirty="0" smtClean="0"/>
              <a:t>информации;</a:t>
            </a:r>
            <a:endParaRPr lang="ru-RU" sz="7600" dirty="0"/>
          </a:p>
          <a:p>
            <a:pPr marL="0" lvl="1" indent="411163" algn="just"/>
            <a:r>
              <a:rPr lang="ru-RU" sz="7600" dirty="0" smtClean="0"/>
              <a:t>является </a:t>
            </a:r>
            <a:r>
              <a:rPr lang="ru-RU" sz="7600" dirty="0"/>
              <a:t>поточным форматом, т.е. показ картинки начинается во время </a:t>
            </a:r>
            <a:r>
              <a:rPr lang="ru-RU" sz="7600" dirty="0" smtClean="0"/>
              <a:t>загрузки </a:t>
            </a:r>
            <a:r>
              <a:rPr lang="ru-RU" sz="7600" dirty="0" err="1" smtClean="0"/>
              <a:t>сртаницы</a:t>
            </a:r>
            <a:r>
              <a:rPr lang="ru-RU" sz="7600" dirty="0" smtClean="0"/>
              <a:t>;</a:t>
            </a:r>
            <a:endParaRPr lang="ru-RU" sz="7600" dirty="0"/>
          </a:p>
          <a:p>
            <a:pPr marL="0" lvl="1" indent="411163" algn="just"/>
            <a:r>
              <a:rPr lang="ru-RU" sz="7600" dirty="0" smtClean="0"/>
              <a:t>позволяет </a:t>
            </a:r>
            <a:r>
              <a:rPr lang="ru-RU" sz="7600" dirty="0"/>
              <a:t>назначить одному из цветов в палитре атрибут прозрачный, что применяется при создании так называемых прозрачных </a:t>
            </a:r>
            <a:r>
              <a:rPr lang="ru-RU" sz="7600" dirty="0" err="1"/>
              <a:t>GIFов</a:t>
            </a:r>
            <a:r>
              <a:rPr lang="ru-RU" sz="7600" dirty="0"/>
              <a:t>;</a:t>
            </a:r>
          </a:p>
          <a:p>
            <a:pPr marL="0" lvl="1" indent="411163" algn="just"/>
            <a:r>
              <a:rPr lang="ru-RU" sz="7600" dirty="0" smtClean="0"/>
              <a:t>имеет </a:t>
            </a:r>
            <a:r>
              <a:rPr lang="ru-RU" sz="7600" dirty="0"/>
              <a:t>возможность сохранения в одном файле нескольких изображений, что находит свое применение при изготовлении анимированных </a:t>
            </a:r>
            <a:r>
              <a:rPr lang="ru-RU" sz="7600" dirty="0" err="1"/>
              <a:t>GIFов</a:t>
            </a:r>
            <a:r>
              <a:rPr lang="ru-RU" sz="7600" dirty="0"/>
              <a:t>;</a:t>
            </a:r>
          </a:p>
          <a:p>
            <a:pPr marL="0" lvl="1" indent="411163" algn="just"/>
            <a:r>
              <a:rPr lang="ru-RU" sz="7600" dirty="0" smtClean="0"/>
              <a:t>поддерживает </a:t>
            </a:r>
            <a:r>
              <a:rPr lang="ru-RU" sz="7600" dirty="0"/>
              <a:t>возможность вставки в файл управляющих блоков, которые позволяют вставлять комментарии в файл (например, об авторских правах), осуществлять задержку между показами изображений и т.д.</a:t>
            </a:r>
          </a:p>
          <a:p>
            <a:pPr marL="0" indent="411163" algn="just"/>
            <a:endParaRPr lang="ru-RU" dirty="0"/>
          </a:p>
        </p:txBody>
      </p:sp>
      <p:pic>
        <p:nvPicPr>
          <p:cNvPr id="1026" name="Picture 2" descr="C:\Users\Виктор\Pictures\0e817aa8ad4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04896"/>
            <a:ext cx="1296144" cy="132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тор\Pictures\3792870-2e0cbdaa661ff4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91" y="5373217"/>
            <a:ext cx="1886964" cy="12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тор\Pictures\3009567-ef30491ee08b6b7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48460"/>
            <a:ext cx="1564434" cy="13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820472" y="6525344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80" y="332656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Текст слайда должен быть читаем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059832" y="1473434"/>
            <a:ext cx="4041775" cy="654843"/>
          </a:xfrm>
        </p:spPr>
        <p:txBody>
          <a:bodyPr/>
          <a:lstStyle/>
          <a:p>
            <a:r>
              <a:rPr lang="ru-RU" dirty="0" smtClean="0"/>
              <a:t>Не рекомендуется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26473" t="18194" r="11665" b="9535"/>
          <a:stretch>
            <a:fillRect/>
          </a:stretch>
        </p:blipFill>
        <p:spPr bwMode="auto">
          <a:xfrm>
            <a:off x="1331640" y="2204864"/>
            <a:ext cx="6806560" cy="553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 слайде размещают не более 6-7 строчек текста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Рекомендуется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Не рекомендуется</a:t>
            </a:r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5742" t="25000" r="18554" b="13541"/>
          <a:stretch>
            <a:fillRect/>
          </a:stretch>
        </p:blipFill>
        <p:spPr bwMode="auto">
          <a:xfrm>
            <a:off x="30298" y="2714620"/>
            <a:ext cx="439247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0008" t="21336" r="13432" b="9535"/>
          <a:stretch>
            <a:fillRect/>
          </a:stretch>
        </p:blipFill>
        <p:spPr bwMode="auto">
          <a:xfrm>
            <a:off x="4643438" y="2714620"/>
            <a:ext cx="45005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453438" cy="11412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 слайде используется не более 3-х цветов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Рекомендуется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Не рекомендуется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301553"/>
            <a:ext cx="4040188" cy="22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2992" t="21371" r="19285" b="12642"/>
          <a:stretch>
            <a:fillRect/>
          </a:stretch>
        </p:blipFill>
        <p:spPr bwMode="auto">
          <a:xfrm>
            <a:off x="214282" y="2643182"/>
            <a:ext cx="4286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35311" t="24479" r="18735" b="15819"/>
          <a:stretch>
            <a:fillRect/>
          </a:stretch>
        </p:blipFill>
        <p:spPr bwMode="auto">
          <a:xfrm>
            <a:off x="4504290" y="2643182"/>
            <a:ext cx="4639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82000" cy="1069848"/>
          </a:xfrm>
        </p:spPr>
        <p:txBody>
          <a:bodyPr/>
          <a:lstStyle/>
          <a:p>
            <a:r>
              <a:rPr lang="ru-RU" b="1" dirty="0" smtClean="0"/>
              <a:t>Не злоупотребляйте графикой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857364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Рекомендуется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857364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Не рекомендуется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4760" t="24514" r="19285" b="15784"/>
          <a:stretch>
            <a:fillRect/>
          </a:stretch>
        </p:blipFill>
        <p:spPr bwMode="auto">
          <a:xfrm>
            <a:off x="0" y="2786058"/>
            <a:ext cx="4530641" cy="366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5310" t="24479" r="18735" b="12677"/>
          <a:stretch>
            <a:fillRect/>
          </a:stretch>
        </p:blipFill>
        <p:spPr bwMode="auto">
          <a:xfrm>
            <a:off x="4643438" y="2857496"/>
            <a:ext cx="425770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Рисунки или фотографии должны иметь подпись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840" t="22639" r="13621" b="20267"/>
          <a:stretch/>
        </p:blipFill>
        <p:spPr>
          <a:xfrm>
            <a:off x="899592" y="1835628"/>
            <a:ext cx="7020272" cy="49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61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 злоупотребляйте анимацией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267744" y="1932810"/>
            <a:ext cx="4041775" cy="654843"/>
          </a:xfrm>
        </p:spPr>
        <p:txBody>
          <a:bodyPr/>
          <a:lstStyle/>
          <a:p>
            <a:pPr algn="ctr"/>
            <a:r>
              <a:rPr lang="ru-RU" dirty="0" smtClean="0"/>
              <a:t>Не рекомендуется</a:t>
            </a:r>
            <a:endParaRPr lang="ru-RU" dirty="0"/>
          </a:p>
        </p:txBody>
      </p:sp>
      <p:pic>
        <p:nvPicPr>
          <p:cNvPr id="7170" name="Picture 2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3543" t="24479" r="18735" b="12677"/>
          <a:stretch>
            <a:fillRect/>
          </a:stretch>
        </p:blipFill>
        <p:spPr bwMode="auto">
          <a:xfrm>
            <a:off x="1547664" y="2479460"/>
            <a:ext cx="5328592" cy="440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8946314"/>
              </p:ext>
            </p:extLst>
          </p:nvPr>
        </p:nvGraphicFramePr>
        <p:xfrm>
          <a:off x="251520" y="620688"/>
          <a:ext cx="889248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551867"/>
      </p:ext>
    </p:extLst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92971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ИЗМЕНЕНИЕ ДИАГРАММ</a:t>
            </a:r>
            <a:endParaRPr lang="ru-RU" sz="4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179512" y="1745039"/>
          <a:ext cx="374441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5076056" y="1772816"/>
          <a:ext cx="32403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251520" y="4507379"/>
          <a:ext cx="338437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5000628" y="4500570"/>
          <a:ext cx="34563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86104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Добавление названия и подписи</a:t>
            </a:r>
            <a:endParaRPr lang="ru-RU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388096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3. Добавление </a:t>
            </a: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</a:rPr>
              <a:t>легенды и таблицы данных</a:t>
            </a: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48420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</a:rPr>
              <a:t>1. Изменение вида осей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692" y="14534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</a:rPr>
              <a:t>Пример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0175"/>
            <a:ext cx="8458200" cy="237173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Успешного создания презентаций!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naikak.su/media/images/blog/1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80" y="3861048"/>
            <a:ext cx="57784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484784"/>
            <a:ext cx="7916416" cy="129331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Структура работы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55820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Титульный 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09744"/>
          </a:xfrm>
        </p:spPr>
        <p:txBody>
          <a:bodyPr>
            <a:normAutofit fontScale="92500"/>
          </a:bodyPr>
          <a:lstStyle/>
          <a:p>
            <a:pPr lvl="1"/>
            <a:r>
              <a:rPr lang="ru-RU" sz="3200" dirty="0"/>
              <a:t>Название учебного заведения</a:t>
            </a:r>
          </a:p>
          <a:p>
            <a:pPr lvl="1"/>
            <a:r>
              <a:rPr lang="ru-RU" sz="3200" dirty="0"/>
              <a:t>Название работы </a:t>
            </a:r>
          </a:p>
          <a:p>
            <a:pPr lvl="1"/>
            <a:r>
              <a:rPr lang="ru-RU" sz="3200" dirty="0"/>
              <a:t>Фамилия, Имя, Отчество и группа автора </a:t>
            </a:r>
          </a:p>
          <a:p>
            <a:pPr lvl="1"/>
            <a:r>
              <a:rPr lang="ru-RU" sz="3200" dirty="0"/>
              <a:t>Фамилия, Имя, Отчество, должность руководителя работы </a:t>
            </a:r>
          </a:p>
          <a:p>
            <a:pPr lvl="1"/>
            <a:r>
              <a:rPr lang="ru-RU" sz="3200" dirty="0"/>
              <a:t>Год защиты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310955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" y="-26557"/>
            <a:ext cx="9144000" cy="69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00706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609" y="404664"/>
            <a:ext cx="8229600" cy="1143000"/>
          </a:xfrm>
        </p:spPr>
        <p:txBody>
          <a:bodyPr/>
          <a:lstStyle/>
          <a:p>
            <a:r>
              <a:rPr lang="ru-RU" dirty="0" smtClean="0"/>
              <a:t>2.Введение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основная цель работы </a:t>
            </a:r>
          </a:p>
          <a:p>
            <a:r>
              <a:rPr lang="ru-RU" sz="4400" dirty="0" smtClean="0"/>
              <a:t>проблема</a:t>
            </a:r>
            <a:r>
              <a:rPr lang="ru-RU" sz="4400" dirty="0"/>
              <a:t>, </a:t>
            </a:r>
            <a:endParaRPr lang="ru-RU" sz="4400" dirty="0" smtClean="0"/>
          </a:p>
          <a:p>
            <a:r>
              <a:rPr lang="ru-RU" sz="4400" dirty="0" smtClean="0"/>
              <a:t>гипотеза</a:t>
            </a:r>
            <a:r>
              <a:rPr lang="ru-RU" sz="4400" dirty="0"/>
              <a:t>, </a:t>
            </a:r>
            <a:endParaRPr lang="ru-RU" sz="4400" dirty="0" smtClean="0"/>
          </a:p>
          <a:p>
            <a:r>
              <a:rPr lang="ru-RU" sz="4400" dirty="0" smtClean="0"/>
              <a:t>актуальность работы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51978309"/>
      </p:ext>
    </p:extLst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ru-RU" dirty="0" smtClean="0"/>
              <a:t>. Основная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37582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2983"/>
            <a:ext cx="838854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Презентация </a:t>
            </a:r>
            <a:br>
              <a:rPr lang="ru-RU" sz="4400" b="1" dirty="0" smtClean="0"/>
            </a:br>
            <a:r>
              <a:rPr lang="ru-RU" sz="4400" b="1" dirty="0" smtClean="0"/>
              <a:t>(</a:t>
            </a:r>
            <a:r>
              <a:rPr lang="ru-RU" sz="4400" b="1" dirty="0"/>
              <a:t>способ представления информации</a:t>
            </a:r>
            <a:r>
              <a:rPr lang="ru-RU" sz="4400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30927" y="1585887"/>
            <a:ext cx="4357718" cy="2786082"/>
          </a:xfrm>
        </p:spPr>
        <p:txBody>
          <a:bodyPr>
            <a:noAutofit/>
          </a:bodyPr>
          <a:lstStyle/>
          <a:p>
            <a:pPr marL="365125" indent="-9525">
              <a:buNone/>
            </a:pPr>
            <a:r>
              <a:rPr lang="ru-RU" sz="3200" dirty="0" smtClean="0"/>
              <a:t>информационный или рекламный инструмент, </a:t>
            </a:r>
            <a:r>
              <a:rPr lang="ru-RU" sz="3200" dirty="0"/>
              <a:t>позволяющий сообщить нужную информацию об объекте презентации в удобной для получателя </a:t>
            </a:r>
            <a:r>
              <a:rPr lang="ru-RU" sz="3200" dirty="0" smtClean="0"/>
              <a:t>форме</a:t>
            </a:r>
            <a:endParaRPr lang="ru-RU" sz="3200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50" y="2438108"/>
            <a:ext cx="5140846" cy="3867721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Задачи презентации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/>
              <a:t>Привлечение внимания аудитории;</a:t>
            </a:r>
          </a:p>
          <a:p>
            <a:pPr lvl="0"/>
            <a:r>
              <a:rPr lang="ru-RU" sz="3200" dirty="0"/>
              <a:t>Предоставление информации в максимально комфортном виде;</a:t>
            </a:r>
          </a:p>
          <a:p>
            <a:r>
              <a:rPr lang="ru-RU" sz="3200" dirty="0"/>
              <a:t>Акцентирование внимания на наиболее существенных информационных разделах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546</TotalTime>
  <Words>317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Cambria</vt:lpstr>
      <vt:lpstr>Constantia</vt:lpstr>
      <vt:lpstr>Georgia</vt:lpstr>
      <vt:lpstr>Rockwell</vt:lpstr>
      <vt:lpstr>Times New Roman</vt:lpstr>
      <vt:lpstr>Trebuchet MS</vt:lpstr>
      <vt:lpstr>Wingdings 2</vt:lpstr>
      <vt:lpstr>Поток</vt:lpstr>
      <vt:lpstr>Литейная</vt:lpstr>
      <vt:lpstr>Воздушный поток</vt:lpstr>
      <vt:lpstr>Правила оформления презентации для выступления  </vt:lpstr>
      <vt:lpstr>Презентация PowerPoint</vt:lpstr>
      <vt:lpstr>Презентация PowerPoint</vt:lpstr>
      <vt:lpstr>1. Титульный лист</vt:lpstr>
      <vt:lpstr>Презентация PowerPoint</vt:lpstr>
      <vt:lpstr>2.Введение</vt:lpstr>
      <vt:lpstr>3. Основная часть</vt:lpstr>
      <vt:lpstr>Презентация  (способ представления информации)</vt:lpstr>
      <vt:lpstr>Задачи презентации</vt:lpstr>
      <vt:lpstr>Основные принципы оформления слайдов</vt:lpstr>
      <vt:lpstr>Единое стилевое оформление</vt:lpstr>
      <vt:lpstr>Не перегружайте слайды информацией</vt:lpstr>
      <vt:lpstr>GIF – Graphic Interchange Format </vt:lpstr>
      <vt:lpstr>Текст слайда должен быть читаем</vt:lpstr>
      <vt:lpstr>На слайде размещают не более 6-7 строчек текста</vt:lpstr>
      <vt:lpstr>На слайде используется не более 3-х цветов</vt:lpstr>
      <vt:lpstr>Не злоупотребляйте графикой</vt:lpstr>
      <vt:lpstr>Рисунки или фотографии должны иметь подпись</vt:lpstr>
      <vt:lpstr>Не злоупотребляйте анимацией</vt:lpstr>
      <vt:lpstr>ИЗМЕНЕНИЕ ДИАГРАММ</vt:lpstr>
      <vt:lpstr>Успешного создания презентаций!</vt:lpstr>
    </vt:vector>
  </TitlesOfParts>
  <Company>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 Владимировна Вепрева</cp:lastModifiedBy>
  <cp:revision>54</cp:revision>
  <dcterms:created xsi:type="dcterms:W3CDTF">2008-10-21T07:08:23Z</dcterms:created>
  <dcterms:modified xsi:type="dcterms:W3CDTF">2015-12-23T11:17:14Z</dcterms:modified>
</cp:coreProperties>
</file>