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33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0" y="-12423775"/>
            <a:ext cx="0" cy="262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68630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292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220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82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450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72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17489488" y="-12423775"/>
            <a:ext cx="34980563" cy="26236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50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30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12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23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44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17489488" y="-12423775"/>
            <a:ext cx="34980563" cy="26236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10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706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295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17489488" y="-12423775"/>
            <a:ext cx="34980563" cy="262366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75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411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517258-D861-4CB8-8F68-B91C6ED83C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69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2DBE62-F091-429D-9191-0E7B2F85E83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62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4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4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C4883A8-87F6-4A28-B450-8A3F94B896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8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D4C6C10-0E4D-4669-9399-5FF0F6BD63D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23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54248C-BB1A-48BF-9583-AEDC640FDD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9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BF48B8E-C9E1-4DB4-8FA7-A77B1D0CBFB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99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8D521B-D2A1-4BB4-8656-D63020168E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46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E8C127-36EB-4086-A5E1-228BC60FBB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4A2F711-0DE2-41D5-A2EB-E32509D5DC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14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A70EAD8-806A-4CC1-8133-EC90143F143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83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0B96A09-CCBF-4729-B278-892447BEA1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79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1C05C65B-FE73-4074-85D9-1CD7FE8783E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#&#1057;&#1090;&#1088;&#1072;&#1085;&#1080;&#1094;&#1072; 10" TargetMode="External"/><Relationship Id="rId3" Type="http://schemas.openxmlformats.org/officeDocument/2006/relationships/slide" Target="slide12.xml"/><Relationship Id="rId7" Type="http://schemas.openxmlformats.org/officeDocument/2006/relationships/hyperlink" Target="#&#1057;&#1090;&#1088;&#1072;&#1085;&#1080;&#1094;&#1072; 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#&#1057;&#1090;&#1088;&#1072;&#1085;&#1080;&#1094;&#1072; 5" TargetMode="External"/><Relationship Id="rId11" Type="http://schemas.openxmlformats.org/officeDocument/2006/relationships/image" Target="../media/image5.png"/><Relationship Id="rId5" Type="http://schemas.openxmlformats.org/officeDocument/2006/relationships/hyperlink" Target="#&#1057;&#1090;&#1088;&#1072;&#1085;&#1080;&#1094;&#1072; 4" TargetMode="External"/><Relationship Id="rId10" Type="http://schemas.openxmlformats.org/officeDocument/2006/relationships/slide" Target="slide13.xml"/><Relationship Id="rId4" Type="http://schemas.openxmlformats.org/officeDocument/2006/relationships/hyperlink" Target="#&#1057;&#1090;&#1088;&#1072;&#1085;&#1080;&#1094;&#1072; 3" TargetMode="External"/><Relationship Id="rId9" Type="http://schemas.openxmlformats.org/officeDocument/2006/relationships/hyperlink" Target="#&#1057;&#1090;&#1088;&#1072;&#1085;&#1080;&#1094;&#1072; 1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4075113"/>
            <a:ext cx="54006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студенческой </a:t>
            </a:r>
            <a:b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научно-исследовательской работы</a:t>
            </a:r>
            <a: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122488" y="5229225"/>
            <a:ext cx="3457575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164138"/>
            <a:ext cx="2419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51050" y="5280025"/>
            <a:ext cx="421957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Мухина </a:t>
            </a:r>
          </a:p>
          <a:p>
            <a:pPr algn="ctr" eaLnBrk="1" hangingPunct="1">
              <a:buClrTx/>
              <a:buFontTx/>
              <a:buNone/>
            </a:pPr>
            <a:r>
              <a:rPr 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 Александровна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3513" y="2706688"/>
            <a:ext cx="61928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Студенческое научное общество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33350"/>
            <a:ext cx="676275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73125" y="133350"/>
            <a:ext cx="4552950" cy="6413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профессиональное образовательное учреждение «Пермский политехнический колледж имени Н.Г. Славянова»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419475" y="6230938"/>
            <a:ext cx="180181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0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800" b="1">
                <a:latin typeface="Times New Roman" panose="02020603050405020304" pitchFamily="18" charset="0"/>
              </a:rPr>
              <a:t>Список литературы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60363" y="19796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Должен содержать 30-40 источников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Существует иерархия перечисления источников: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Кодексы (гражданский, налоговый и т.п.)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Законы (федеральные, региональные)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Постановления Правительства, письма Министерств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Книги, статьи и т.п. в алфавитном порядке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ru-RU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7325" y="5986463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3400" b="1">
                <a:latin typeface="Times New Roman" panose="02020603050405020304" pitchFamily="18" charset="0"/>
              </a:rPr>
              <a:t>Примеры оформления статей,  учебных пособий, интернет-изданий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30188" y="2160588"/>
            <a:ext cx="82296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>
                <a:solidFill>
                  <a:srgbClr val="000000"/>
                </a:solidFill>
              </a:rPr>
              <a:t>22.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 Лобанова О.З. Методические указания по технико-экономическому обоснованию дипломных проектов, связанных с разработкой автоматизированных систем управления и программных изделий / Новомосковск, 2013.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23. Максимов, А. Творите сайты, плоды приносящие/ Советник. – 2014. – №7. – С. 16–19.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24. Гласман, А. Маркетинговые принципы построения виртуальных страниц Интернет [Электронный ресурс]/ www.marketing.spb.ru;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25. Мержанова, М.И. Уроки Web-мастерства. Урок 6. Создаем свой первый сайт / Мир ПК – 2012. – № 6. – С.76-83.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26. Борисов, Б.Л. Технологии рекламы и PR: Учебное пособие/М.: ФАИР-ПРЕСС, 2011. –146с. 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endParaRPr lang="ru-RU" sz="240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331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0363" y="5940425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800" b="1">
                <a:latin typeface="Times New Roman" panose="02020603050405020304" pitchFamily="18" charset="0"/>
              </a:rPr>
              <a:t>Оформление приложений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79388" y="1979613"/>
            <a:ext cx="8229600" cy="427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Количество приложений не ограничивается</a:t>
            </a:r>
          </a:p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Приложения могут содержать: таблицы, графики, схемы, рисунки, расчеты, статистическую информацию и т.п.</a:t>
            </a:r>
          </a:p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Приложения д.б. пронумерованы</a:t>
            </a:r>
          </a:p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Каждое приложение должно иметь название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14300" y="6149975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5400" b="1">
                <a:latin typeface="Times New Roman" panose="02020603050405020304" pitchFamily="18" charset="0"/>
              </a:rPr>
              <a:t>Советы студентам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60363" y="1954213"/>
            <a:ext cx="8229600" cy="482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Работу следует писать понятным языком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Не следует слишком увлекаться профессиональными терминами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Не надо использовать длинные «тургеневские»  фразы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600" b="1">
                <a:solidFill>
                  <a:srgbClr val="000000"/>
                </a:solidFill>
                <a:latin typeface="Times New Roman" panose="02020603050405020304" pitchFamily="18" charset="0"/>
              </a:rPr>
              <a:t>Работа должна быть интересной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ru-RU" sz="36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работы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8013" cy="476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41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endParaRPr lang="ru-RU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теме;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глубина и полнота раскрытия темы;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 передачи первоисточника;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логичность, связность;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доказательность;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упорядоченность (наличие введения, основной части, заключения, их оптимальное соотношение);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(наличие списка литературы, культура цитирования, сноски и т. д.); 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 изложения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174625"/>
            <a:ext cx="8229600" cy="590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ru-RU" sz="5400" b="1">
                <a:solidFill>
                  <a:srgbClr val="000000"/>
                </a:solidFill>
                <a:latin typeface="Times New Roman" panose="02020603050405020304" pitchFamily="18" charset="0"/>
              </a:rPr>
              <a:t>Желаю успехов!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068638"/>
            <a:ext cx="23241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2938" y="404813"/>
            <a:ext cx="83216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к просмотру слайдов: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2060575"/>
            <a:ext cx="87852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1313" indent="-341313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ru-RU" b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Слайд-фильм можно просматривать последовательно.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ru-RU" b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просматривать слайд-фильм используя гиперссылки слайда «Структура работы» и         - для возврата или просмотра далее.   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076575" y="2678113"/>
            <a:ext cx="288925" cy="274637"/>
          </a:xfrm>
          <a:prstGeom prst="leftArrow">
            <a:avLst>
              <a:gd name="adj1" fmla="val 50000"/>
              <a:gd name="adj2" fmla="val 25137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4941888"/>
            <a:ext cx="18065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253038"/>
            <a:ext cx="1774825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457825"/>
            <a:ext cx="1858962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38" y="3122613"/>
            <a:ext cx="1852612" cy="13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8442" name="AutoShape 10"/>
          <p:cNvCxnSpPr>
            <a:cxnSpLocks noChangeShapeType="1"/>
          </p:cNvCxnSpPr>
          <p:nvPr/>
        </p:nvCxnSpPr>
        <p:spPr bwMode="auto">
          <a:xfrm flipV="1">
            <a:off x="1870075" y="4365625"/>
            <a:ext cx="1350963" cy="2428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08513"/>
            <a:ext cx="1787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516563"/>
            <a:ext cx="166052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8445" name="AutoShape 13"/>
          <p:cNvCxnSpPr>
            <a:cxnSpLocks noChangeShapeType="1"/>
          </p:cNvCxnSpPr>
          <p:nvPr/>
        </p:nvCxnSpPr>
        <p:spPr bwMode="auto">
          <a:xfrm>
            <a:off x="3779838" y="4486275"/>
            <a:ext cx="792162" cy="455613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46" name="AutoShape 14"/>
          <p:cNvCxnSpPr>
            <a:cxnSpLocks noChangeShapeType="1"/>
          </p:cNvCxnSpPr>
          <p:nvPr/>
        </p:nvCxnSpPr>
        <p:spPr bwMode="auto">
          <a:xfrm>
            <a:off x="5795963" y="5980113"/>
            <a:ext cx="792162" cy="45561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47" name="AutoShape 15"/>
          <p:cNvCxnSpPr>
            <a:cxnSpLocks noChangeShapeType="1"/>
          </p:cNvCxnSpPr>
          <p:nvPr/>
        </p:nvCxnSpPr>
        <p:spPr bwMode="auto">
          <a:xfrm flipH="1">
            <a:off x="179388" y="3573463"/>
            <a:ext cx="288925" cy="1368425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48" name="AutoShape 16"/>
          <p:cNvCxnSpPr>
            <a:cxnSpLocks noChangeShapeType="1"/>
          </p:cNvCxnSpPr>
          <p:nvPr/>
        </p:nvCxnSpPr>
        <p:spPr bwMode="auto">
          <a:xfrm>
            <a:off x="755650" y="3725863"/>
            <a:ext cx="71438" cy="173196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49" name="AutoShape 17"/>
          <p:cNvCxnSpPr>
            <a:cxnSpLocks noChangeShapeType="1"/>
          </p:cNvCxnSpPr>
          <p:nvPr/>
        </p:nvCxnSpPr>
        <p:spPr bwMode="auto">
          <a:xfrm>
            <a:off x="846138" y="3884613"/>
            <a:ext cx="1350962" cy="163195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50" name="AutoShape 18"/>
          <p:cNvCxnSpPr>
            <a:cxnSpLocks noChangeShapeType="1"/>
          </p:cNvCxnSpPr>
          <p:nvPr/>
        </p:nvCxnSpPr>
        <p:spPr bwMode="auto">
          <a:xfrm flipV="1">
            <a:off x="179388" y="4606925"/>
            <a:ext cx="217487" cy="1520825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51" name="AutoShape 19"/>
          <p:cNvCxnSpPr>
            <a:cxnSpLocks noChangeShapeType="1"/>
          </p:cNvCxnSpPr>
          <p:nvPr/>
        </p:nvCxnSpPr>
        <p:spPr bwMode="auto">
          <a:xfrm flipH="1" flipV="1">
            <a:off x="1339850" y="4608513"/>
            <a:ext cx="746125" cy="207486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52" name="AutoShape 20"/>
          <p:cNvCxnSpPr>
            <a:cxnSpLocks noChangeShapeType="1"/>
          </p:cNvCxnSpPr>
          <p:nvPr/>
        </p:nvCxnSpPr>
        <p:spPr bwMode="auto">
          <a:xfrm flipH="1" flipV="1">
            <a:off x="642938" y="4781550"/>
            <a:ext cx="103187" cy="165100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400" b="1">
                <a:latin typeface="Times New Roman" panose="02020603050405020304" pitchFamily="18" charset="0"/>
              </a:rPr>
              <a:t>Структура  работы:</a:t>
            </a:r>
          </a:p>
        </p:txBody>
      </p:sp>
      <p:sp>
        <p:nvSpPr>
          <p:cNvPr id="4098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16013" y="1843088"/>
            <a:ext cx="4464050" cy="4637087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4"/>
              </a:rPr>
              <a:t>Титульный лист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5"/>
              </a:rPr>
              <a:t>Оглавление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6"/>
              </a:rPr>
              <a:t>Введение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7"/>
              </a:rPr>
              <a:t>Глава 1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Глава 2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Глава 3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000000"/>
                </a:solidFill>
                <a:latin typeface="Times New Roman" panose="02020603050405020304" pitchFamily="18" charset="0"/>
              </a:rPr>
              <a:t>Заключение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8"/>
              </a:rPr>
              <a:t>Список литературы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ru-RU" sz="2800" b="1">
                <a:solidFill>
                  <a:srgbClr val="CCCCFF"/>
                </a:solidFill>
                <a:latin typeface="Times New Roman" panose="02020603050405020304" pitchFamily="18" charset="0"/>
                <a:hlinkClick r:id="rId9"/>
              </a:rPr>
              <a:t>Приложения</a:t>
            </a:r>
          </a:p>
        </p:txBody>
      </p:sp>
      <p:sp>
        <p:nvSpPr>
          <p:cNvPr id="4099" name="AutoShape 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10800000">
            <a:off x="5795963" y="6005513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1300"/>
            <a:ext cx="11160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800" b="1">
                <a:latin typeface="Times New Roman" panose="02020603050405020304" pitchFamily="18" charset="0"/>
              </a:rPr>
              <a:t>Титульный лист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11163" y="2312988"/>
            <a:ext cx="8229600" cy="344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Полное наименование образовательного учреждения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Тема научно-исследовательской работы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Автор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Научный руководитель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Город, год</a:t>
            </a:r>
          </a:p>
        </p:txBody>
      </p:sp>
      <p:sp>
        <p:nvSpPr>
          <p:cNvPr id="5123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360363" y="5940425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591300"/>
            <a:ext cx="11525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Оглавление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8013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endParaRPr lang="ru-RU" sz="320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ClrTx/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Оглавление – это перечень наименований рубрик (введение, название всех разделов (глав), подразделов, пунктов, подпунктов и заключение) с указанием номеров страниц, с которых они начинаются.</a:t>
            </a:r>
          </a:p>
          <a:p>
            <a:pPr>
              <a:spcBef>
                <a:spcPts val="800"/>
              </a:spcBef>
              <a:buClrTx/>
              <a:buFontTx/>
              <a:buNone/>
            </a:pPr>
            <a:endParaRPr lang="ru-RU" sz="320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ClrTx/>
              <a:buFontTx/>
              <a:buNone/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614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0363" y="5940425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591300"/>
            <a:ext cx="1112838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5400" b="1">
                <a:latin typeface="Times New Roman" panose="02020603050405020304" pitchFamily="18" charset="0"/>
              </a:rPr>
              <a:t>Введение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30188" y="1928813"/>
            <a:ext cx="82296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1.Актуальность. Отвечаем на вопрос, почему выбранная тема так важна для изучения, для этого ссылаемся на других авторов и высказываем свою точку зрения.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2.Объект. Общая сфера исследования.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3.Предмет. То, что исследуется конкретно.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4.Гипотеза. Обоснованное научное предположение, которое проверяется в данной работе.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Цель. Представление о желаемом результате работы.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6.Задачи. Конкретные шаги по достижению цели. 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</a:rPr>
              <a:t>7.Методы исследования</a:t>
            </a:r>
          </a:p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</a:rPr>
              <a:t>8.Источники информации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ru-RU" sz="2200" b="1">
                <a:solidFill>
                  <a:srgbClr val="000000"/>
                </a:solidFill>
                <a:latin typeface="Times New Roman" panose="02020603050405020304" pitchFamily="18" charset="0"/>
              </a:rPr>
              <a:t>! По объему введение обычно  – 1 или 2 страницы</a:t>
            </a:r>
          </a:p>
        </p:txBody>
      </p:sp>
      <p:sp>
        <p:nvSpPr>
          <p:cNvPr id="717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7025" y="6051550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6591300"/>
            <a:ext cx="127476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400" b="1">
                <a:latin typeface="Times New Roman" panose="02020603050405020304" pitchFamily="18" charset="0"/>
              </a:rPr>
              <a:t>Содержательная часть работы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785938"/>
            <a:ext cx="82296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</a:rPr>
              <a:t>Глава 1 содержит методологию решения задачи</a:t>
            </a:r>
          </a:p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</a:rPr>
              <a:t>Глава 2 содержит анализ существующей ситуации</a:t>
            </a:r>
          </a:p>
          <a:p>
            <a:pPr eaLnBrk="1" hangingPunct="1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</a:rPr>
              <a:t>Глава 3 содержит предложения по решению проблемы</a:t>
            </a:r>
          </a:p>
          <a:p>
            <a:pPr eaLnBrk="1" hangingPunct="1">
              <a:spcBef>
                <a:spcPts val="750"/>
              </a:spcBef>
              <a:buClrTx/>
              <a:buFontTx/>
              <a:buNone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</a:rPr>
              <a:t>! Работа д.б. структурирована, т.е. главы д.б. примерно одинакового размера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текста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2000250"/>
            <a:ext cx="8228013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Font typeface="Wingdings" panose="05000000000000000000" pitchFamily="2" charset="2"/>
              <a:buChar char="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шрифт Times New Roman;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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шрифта 14, междустрочный интервал 1,5 (иногда допускаются исключения для этих параметров);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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 – с левой стороны 3 см, с правой – 1,5 см, вверху и внизу по 2 см.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0" y="296863"/>
            <a:ext cx="89995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800" b="1">
                <a:latin typeface="Times New Roman" panose="02020603050405020304" pitchFamily="18" charset="0"/>
              </a:rPr>
              <a:t>Оформление текста главы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-58738" y="1912938"/>
            <a:ext cx="8686801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Цитируемый текст берется в кавычки, в квадратных скобках указывается [порядковый № источника, №страницы]</a:t>
            </a:r>
          </a:p>
          <a:p>
            <a:pPr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первой главе цитаты могут составлять примерно 30% общего объема текста</a:t>
            </a:r>
          </a:p>
          <a:p>
            <a:pPr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ru-RU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Рисунки, графики, таблицы, перечисления не должны занимать более 30% страницы (крупные изображения лучше перенести в Приложения)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5250" y="6184900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5400" b="1">
                <a:latin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2500313"/>
            <a:ext cx="822960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Подведение итогов работы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Выводы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Перспективы дальнейшей работы по данной теме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ru-RU" sz="3200" b="1">
                <a:solidFill>
                  <a:srgbClr val="000000"/>
                </a:solidFill>
                <a:latin typeface="Times New Roman" panose="02020603050405020304" pitchFamily="18" charset="0"/>
              </a:rPr>
              <a:t>Использование результатов работы на практике.</a:t>
            </a:r>
          </a:p>
        </p:txBody>
      </p:sp>
      <p:sp>
        <p:nvSpPr>
          <p:cNvPr id="1126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0363" y="5940425"/>
            <a:ext cx="539750" cy="53975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591300"/>
            <a:ext cx="1230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9418</TotalTime>
  <Words>638</Words>
  <Application>Microsoft Office PowerPoint</Application>
  <PresentationFormat>Экран (4:3)</PresentationFormat>
  <Paragraphs>90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Евдокимов Владимир Александрович</cp:lastModifiedBy>
  <cp:revision>898</cp:revision>
  <cp:lastPrinted>1601-01-01T00:00:00Z</cp:lastPrinted>
  <dcterms:created xsi:type="dcterms:W3CDTF">2010-05-23T14:28:12Z</dcterms:created>
  <dcterms:modified xsi:type="dcterms:W3CDTF">2021-02-26T06:49:05Z</dcterms:modified>
</cp:coreProperties>
</file>